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446" r:id="rId2"/>
    <p:sldId id="424" r:id="rId3"/>
    <p:sldId id="447" r:id="rId4"/>
    <p:sldId id="448" r:id="rId5"/>
    <p:sldId id="499" r:id="rId6"/>
    <p:sldId id="438" r:id="rId7"/>
    <p:sldId id="500" r:id="rId8"/>
    <p:sldId id="501" r:id="rId9"/>
    <p:sldId id="502" r:id="rId10"/>
    <p:sldId id="503" r:id="rId11"/>
    <p:sldId id="504" r:id="rId12"/>
    <p:sldId id="450" r:id="rId13"/>
    <p:sldId id="451" r:id="rId14"/>
    <p:sldId id="452" r:id="rId15"/>
    <p:sldId id="484" r:id="rId16"/>
    <p:sldId id="485" r:id="rId17"/>
    <p:sldId id="491" r:id="rId18"/>
    <p:sldId id="461" r:id="rId19"/>
    <p:sldId id="462" r:id="rId20"/>
    <p:sldId id="463" r:id="rId21"/>
    <p:sldId id="464" r:id="rId22"/>
    <p:sldId id="465" r:id="rId23"/>
    <p:sldId id="445" r:id="rId24"/>
    <p:sldId id="467" r:id="rId25"/>
    <p:sldId id="470" r:id="rId26"/>
    <p:sldId id="471" r:id="rId27"/>
    <p:sldId id="473" r:id="rId28"/>
    <p:sldId id="474" r:id="rId29"/>
    <p:sldId id="475" r:id="rId30"/>
    <p:sldId id="476" r:id="rId31"/>
    <p:sldId id="477" r:id="rId32"/>
    <p:sldId id="478" r:id="rId33"/>
    <p:sldId id="481" r:id="rId34"/>
    <p:sldId id="482" r:id="rId35"/>
    <p:sldId id="479" r:id="rId36"/>
    <p:sldId id="480" r:id="rId37"/>
    <p:sldId id="483" r:id="rId38"/>
  </p:sldIdLst>
  <p:sldSz cx="9144000" cy="6858000" type="screen4x3"/>
  <p:notesSz cx="6669088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1F4E79"/>
    <a:srgbClr val="2615A7"/>
    <a:srgbClr val="0A01BB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00" autoAdjust="0"/>
    <p:restoredTop sz="94598" autoAdjust="0"/>
  </p:normalViewPr>
  <p:slideViewPr>
    <p:cSldViewPr>
      <p:cViewPr>
        <p:scale>
          <a:sx n="75" d="100"/>
          <a:sy n="75" d="100"/>
        </p:scale>
        <p:origin x="-894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90A55A-160D-44D6-8C8D-8B020AEE3D0D}" type="doc">
      <dgm:prSet loTypeId="urn:microsoft.com/office/officeart/2005/8/layout/target1" loCatId="relationship" qsTypeId="urn:microsoft.com/office/officeart/2005/8/quickstyle/simple2" qsCatId="simple" csTypeId="urn:microsoft.com/office/officeart/2005/8/colors/accent1_3" csCatId="accent1" phldr="1"/>
      <dgm:spPr/>
    </dgm:pt>
    <dgm:pt modelId="{A3DF872D-BAAD-4711-BBD8-1D8E01C94CED}">
      <dgm:prSet phldrT="[Текст]" custT="1"/>
      <dgm:spPr/>
      <dgm:t>
        <a:bodyPr/>
        <a:lstStyle/>
        <a:p>
          <a:r>
            <a:rPr lang="ru-RU" sz="1600" smtClean="0">
              <a:latin typeface="Times New Roman" panose="02020603050405020304" pitchFamily="18" charset="0"/>
              <a:cs typeface="Times New Roman" panose="02020603050405020304" pitchFamily="18" charset="0"/>
            </a:rPr>
            <a:t>1. Предметные компетенции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92A93B-E1D5-4238-8633-FE7C698E75BB}" type="parTrans" cxnId="{2DC78A1A-44B1-476D-8B88-930AFDFE1E2E}">
      <dgm:prSet/>
      <dgm:spPr/>
      <dgm:t>
        <a:bodyPr/>
        <a:lstStyle/>
        <a:p>
          <a:endParaRPr lang="ru-RU"/>
        </a:p>
      </dgm:t>
    </dgm:pt>
    <dgm:pt modelId="{99F837DD-A16F-4FC1-B68E-5A9129A75004}" type="sibTrans" cxnId="{2DC78A1A-44B1-476D-8B88-930AFDFE1E2E}">
      <dgm:prSet/>
      <dgm:spPr/>
      <dgm:t>
        <a:bodyPr/>
        <a:lstStyle/>
        <a:p>
          <a:endParaRPr lang="ru-RU"/>
        </a:p>
      </dgm:t>
    </dgm:pt>
    <dgm:pt modelId="{B7E1F1EE-35BA-4CD8-98F5-323BCF90E550}">
      <dgm:prSet custT="1"/>
      <dgm:spPr/>
      <dgm:t>
        <a:bodyPr/>
        <a:lstStyle/>
        <a:p>
          <a:r>
            <a:rPr lang="ru-RU" sz="1600" smtClean="0">
              <a:latin typeface="Times New Roman" panose="02020603050405020304" pitchFamily="18" charset="0"/>
              <a:cs typeface="Times New Roman" panose="02020603050405020304" pitchFamily="18" charset="0"/>
            </a:rPr>
            <a:t>2. Методические компетенции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150FF6-1329-47B3-BA73-31B538D6D80E}" type="parTrans" cxnId="{D8A25855-0011-4C35-A3DE-0D5BB27031EF}">
      <dgm:prSet/>
      <dgm:spPr/>
      <dgm:t>
        <a:bodyPr/>
        <a:lstStyle/>
        <a:p>
          <a:endParaRPr lang="ru-RU"/>
        </a:p>
      </dgm:t>
    </dgm:pt>
    <dgm:pt modelId="{DC2B15E6-3C0A-407A-A5C3-990C5DA32EBE}" type="sibTrans" cxnId="{D8A25855-0011-4C35-A3DE-0D5BB27031EF}">
      <dgm:prSet/>
      <dgm:spPr/>
      <dgm:t>
        <a:bodyPr/>
        <a:lstStyle/>
        <a:p>
          <a:endParaRPr lang="ru-RU"/>
        </a:p>
      </dgm:t>
    </dgm:pt>
    <dgm:pt modelId="{4EE4DCB8-4CE1-4AF0-AB62-87CC7BB60F15}">
      <dgm:prSet custT="1"/>
      <dgm:spPr/>
      <dgm:t>
        <a:bodyPr/>
        <a:lstStyle/>
        <a:p>
          <a:r>
            <a:rPr lang="ru-RU" sz="1600" smtClean="0">
              <a:latin typeface="Times New Roman" panose="02020603050405020304" pitchFamily="18" charset="0"/>
              <a:cs typeface="Times New Roman" panose="02020603050405020304" pitchFamily="18" charset="0"/>
            </a:rPr>
            <a:t>3. Психолого-педагогические компетенции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4CFE27-C9F8-4A3E-AADD-D925D0BA9F37}" type="parTrans" cxnId="{E5275F3B-C57C-4AE6-8446-3642C21CB4CA}">
      <dgm:prSet/>
      <dgm:spPr/>
      <dgm:t>
        <a:bodyPr/>
        <a:lstStyle/>
        <a:p>
          <a:endParaRPr lang="ru-RU"/>
        </a:p>
      </dgm:t>
    </dgm:pt>
    <dgm:pt modelId="{276874ED-BB1C-4864-8E2A-EF768852146A}" type="sibTrans" cxnId="{E5275F3B-C57C-4AE6-8446-3642C21CB4CA}">
      <dgm:prSet/>
      <dgm:spPr/>
      <dgm:t>
        <a:bodyPr/>
        <a:lstStyle/>
        <a:p>
          <a:endParaRPr lang="ru-RU"/>
        </a:p>
      </dgm:t>
    </dgm:pt>
    <dgm:pt modelId="{D3BD1349-15A0-488E-A6A3-4522B13F23D4}">
      <dgm:prSet custT="1"/>
      <dgm:spPr/>
      <dgm:t>
        <a:bodyPr/>
        <a:lstStyle/>
        <a:p>
          <a:r>
            <a:rPr lang="ru-RU" sz="1600" smtClean="0">
              <a:latin typeface="Times New Roman" panose="02020603050405020304" pitchFamily="18" charset="0"/>
              <a:cs typeface="Times New Roman" panose="02020603050405020304" pitchFamily="18" charset="0"/>
            </a:rPr>
            <a:t>4. Коммуникативные компетенции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781B53A-BC1A-49D9-A520-71B2BE7E2955}" type="parTrans" cxnId="{DABD712B-3ED3-4586-8D1E-8BA879CEC90A}">
      <dgm:prSet/>
      <dgm:spPr/>
      <dgm:t>
        <a:bodyPr/>
        <a:lstStyle/>
        <a:p>
          <a:endParaRPr lang="ru-RU"/>
        </a:p>
      </dgm:t>
    </dgm:pt>
    <dgm:pt modelId="{AD986BE4-8CF1-4077-8D57-298F3BB74C0B}" type="sibTrans" cxnId="{DABD712B-3ED3-4586-8D1E-8BA879CEC90A}">
      <dgm:prSet/>
      <dgm:spPr/>
      <dgm:t>
        <a:bodyPr/>
        <a:lstStyle/>
        <a:p>
          <a:endParaRPr lang="ru-RU"/>
        </a:p>
      </dgm:t>
    </dgm:pt>
    <dgm:pt modelId="{CC49C95B-5537-4DE1-9B65-35840F719E9C}" type="pres">
      <dgm:prSet presAssocID="{1390A55A-160D-44D6-8C8D-8B020AEE3D0D}" presName="composite" presStyleCnt="0">
        <dgm:presLayoutVars>
          <dgm:chMax val="5"/>
          <dgm:dir/>
          <dgm:resizeHandles val="exact"/>
        </dgm:presLayoutVars>
      </dgm:prSet>
      <dgm:spPr/>
    </dgm:pt>
    <dgm:pt modelId="{9AA7CEDC-5C6F-4289-BDD5-8BE7F09C825E}" type="pres">
      <dgm:prSet presAssocID="{A3DF872D-BAAD-4711-BBD8-1D8E01C94CED}" presName="circle1" presStyleLbl="lnNode1" presStyleIdx="0" presStyleCnt="4"/>
      <dgm:spPr/>
    </dgm:pt>
    <dgm:pt modelId="{554683FD-00F9-49FB-9D27-9A426AEAB1F8}" type="pres">
      <dgm:prSet presAssocID="{A3DF872D-BAAD-4711-BBD8-1D8E01C94CED}" presName="text1" presStyleLbl="revTx" presStyleIdx="0" presStyleCnt="4" custScaleX="236836" custLinFactNeighborX="728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FDC349-3AB2-43F1-82A6-8ED4812772A8}" type="pres">
      <dgm:prSet presAssocID="{A3DF872D-BAAD-4711-BBD8-1D8E01C94CED}" presName="line1" presStyleLbl="callout" presStyleIdx="0" presStyleCnt="8"/>
      <dgm:spPr/>
    </dgm:pt>
    <dgm:pt modelId="{AF0ED004-FD01-4C7A-A981-3BE0673C4A7A}" type="pres">
      <dgm:prSet presAssocID="{A3DF872D-BAAD-4711-BBD8-1D8E01C94CED}" presName="d1" presStyleLbl="callout" presStyleIdx="1" presStyleCnt="8"/>
      <dgm:spPr/>
    </dgm:pt>
    <dgm:pt modelId="{33BB714F-2EC1-4B3D-B1C4-7C697B74A03A}" type="pres">
      <dgm:prSet presAssocID="{B7E1F1EE-35BA-4CD8-98F5-323BCF90E550}" presName="circle2" presStyleLbl="lnNode1" presStyleIdx="1" presStyleCnt="4"/>
      <dgm:spPr/>
    </dgm:pt>
    <dgm:pt modelId="{FA158C90-A848-49A4-BD7A-2963DC6EED29}" type="pres">
      <dgm:prSet presAssocID="{B7E1F1EE-35BA-4CD8-98F5-323BCF90E550}" presName="text2" presStyleLbl="revTx" presStyleIdx="1" presStyleCnt="4" custScaleX="223689" custLinFactNeighborX="65802" custLinFactNeighborY="-4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538285-43E2-4630-83DC-23F27F592A8E}" type="pres">
      <dgm:prSet presAssocID="{B7E1F1EE-35BA-4CD8-98F5-323BCF90E550}" presName="line2" presStyleLbl="callout" presStyleIdx="2" presStyleCnt="8"/>
      <dgm:spPr/>
    </dgm:pt>
    <dgm:pt modelId="{A602C7B4-D5DA-4FA4-9721-E416FB1C632A}" type="pres">
      <dgm:prSet presAssocID="{B7E1F1EE-35BA-4CD8-98F5-323BCF90E550}" presName="d2" presStyleLbl="callout" presStyleIdx="3" presStyleCnt="8"/>
      <dgm:spPr/>
    </dgm:pt>
    <dgm:pt modelId="{0BDA9109-CE48-4299-A0DA-621D6EB476BF}" type="pres">
      <dgm:prSet presAssocID="{4EE4DCB8-4CE1-4AF0-AB62-87CC7BB60F15}" presName="circle3" presStyleLbl="lnNode1" presStyleIdx="2" presStyleCnt="4"/>
      <dgm:spPr/>
    </dgm:pt>
    <dgm:pt modelId="{B222D27B-72D1-4692-B7F8-B3A4A446E605}" type="pres">
      <dgm:prSet presAssocID="{4EE4DCB8-4CE1-4AF0-AB62-87CC7BB60F15}" presName="text3" presStyleLbl="revTx" presStyleIdx="2" presStyleCnt="4" custScaleX="285855" custLinFactX="20329" custLinFactNeighborX="100000" custLinFactNeighborY="-8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573B28-6AAD-44C2-AABD-67E27E3C7188}" type="pres">
      <dgm:prSet presAssocID="{4EE4DCB8-4CE1-4AF0-AB62-87CC7BB60F15}" presName="line3" presStyleLbl="callout" presStyleIdx="4" presStyleCnt="8"/>
      <dgm:spPr/>
    </dgm:pt>
    <dgm:pt modelId="{59235A9C-788B-477D-B9D1-A4EAEFFEA9E7}" type="pres">
      <dgm:prSet presAssocID="{4EE4DCB8-4CE1-4AF0-AB62-87CC7BB60F15}" presName="d3" presStyleLbl="callout" presStyleIdx="5" presStyleCnt="8"/>
      <dgm:spPr/>
    </dgm:pt>
    <dgm:pt modelId="{BDA1C1CA-5C7B-47FE-B3E7-3687B76D225E}" type="pres">
      <dgm:prSet presAssocID="{D3BD1349-15A0-488E-A6A3-4522B13F23D4}" presName="circle4" presStyleLbl="lnNode1" presStyleIdx="3" presStyleCnt="4"/>
      <dgm:spPr/>
    </dgm:pt>
    <dgm:pt modelId="{EA5F8EF7-5391-44D6-BE0E-A08BE25A6A8C}" type="pres">
      <dgm:prSet presAssocID="{D3BD1349-15A0-488E-A6A3-4522B13F23D4}" presName="text4" presStyleLbl="revTx" presStyleIdx="3" presStyleCnt="4" custScaleX="246697" custLinFactNeighborX="79307" custLinFactNeighborY="-12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9D7970-E61B-4D26-B040-7F9CB04D8111}" type="pres">
      <dgm:prSet presAssocID="{D3BD1349-15A0-488E-A6A3-4522B13F23D4}" presName="line4" presStyleLbl="callout" presStyleIdx="6" presStyleCnt="8"/>
      <dgm:spPr/>
    </dgm:pt>
    <dgm:pt modelId="{1BEB7106-93E8-4B69-AC57-698411D7A743}" type="pres">
      <dgm:prSet presAssocID="{D3BD1349-15A0-488E-A6A3-4522B13F23D4}" presName="d4" presStyleLbl="callout" presStyleIdx="7" presStyleCnt="8"/>
      <dgm:spPr/>
    </dgm:pt>
  </dgm:ptLst>
  <dgm:cxnLst>
    <dgm:cxn modelId="{DC3BD03F-C69C-48E4-86A7-AEE09077E4B7}" type="presOf" srcId="{4EE4DCB8-4CE1-4AF0-AB62-87CC7BB60F15}" destId="{B222D27B-72D1-4692-B7F8-B3A4A446E605}" srcOrd="0" destOrd="0" presId="urn:microsoft.com/office/officeart/2005/8/layout/target1"/>
    <dgm:cxn modelId="{E5275F3B-C57C-4AE6-8446-3642C21CB4CA}" srcId="{1390A55A-160D-44D6-8C8D-8B020AEE3D0D}" destId="{4EE4DCB8-4CE1-4AF0-AB62-87CC7BB60F15}" srcOrd="2" destOrd="0" parTransId="{EB4CFE27-C9F8-4A3E-AADD-D925D0BA9F37}" sibTransId="{276874ED-BB1C-4864-8E2A-EF768852146A}"/>
    <dgm:cxn modelId="{2DC78A1A-44B1-476D-8B88-930AFDFE1E2E}" srcId="{1390A55A-160D-44D6-8C8D-8B020AEE3D0D}" destId="{A3DF872D-BAAD-4711-BBD8-1D8E01C94CED}" srcOrd="0" destOrd="0" parTransId="{5192A93B-E1D5-4238-8633-FE7C698E75BB}" sibTransId="{99F837DD-A16F-4FC1-B68E-5A9129A75004}"/>
    <dgm:cxn modelId="{BB39FF2C-3038-481D-8D8D-7E4C17D60AF2}" type="presOf" srcId="{A3DF872D-BAAD-4711-BBD8-1D8E01C94CED}" destId="{554683FD-00F9-49FB-9D27-9A426AEAB1F8}" srcOrd="0" destOrd="0" presId="urn:microsoft.com/office/officeart/2005/8/layout/target1"/>
    <dgm:cxn modelId="{3B19E325-05F9-4CF5-864D-D1E0D5751655}" type="presOf" srcId="{1390A55A-160D-44D6-8C8D-8B020AEE3D0D}" destId="{CC49C95B-5537-4DE1-9B65-35840F719E9C}" srcOrd="0" destOrd="0" presId="urn:microsoft.com/office/officeart/2005/8/layout/target1"/>
    <dgm:cxn modelId="{DABD712B-3ED3-4586-8D1E-8BA879CEC90A}" srcId="{1390A55A-160D-44D6-8C8D-8B020AEE3D0D}" destId="{D3BD1349-15A0-488E-A6A3-4522B13F23D4}" srcOrd="3" destOrd="0" parTransId="{8781B53A-BC1A-49D9-A520-71B2BE7E2955}" sibTransId="{AD986BE4-8CF1-4077-8D57-298F3BB74C0B}"/>
    <dgm:cxn modelId="{A5B88ACA-F7DD-4AE4-8912-65D6E38C135F}" type="presOf" srcId="{D3BD1349-15A0-488E-A6A3-4522B13F23D4}" destId="{EA5F8EF7-5391-44D6-BE0E-A08BE25A6A8C}" srcOrd="0" destOrd="0" presId="urn:microsoft.com/office/officeart/2005/8/layout/target1"/>
    <dgm:cxn modelId="{6A81580F-0E9A-4ECA-B325-1E60DC4A8C69}" type="presOf" srcId="{B7E1F1EE-35BA-4CD8-98F5-323BCF90E550}" destId="{FA158C90-A848-49A4-BD7A-2963DC6EED29}" srcOrd="0" destOrd="0" presId="urn:microsoft.com/office/officeart/2005/8/layout/target1"/>
    <dgm:cxn modelId="{D8A25855-0011-4C35-A3DE-0D5BB27031EF}" srcId="{1390A55A-160D-44D6-8C8D-8B020AEE3D0D}" destId="{B7E1F1EE-35BA-4CD8-98F5-323BCF90E550}" srcOrd="1" destOrd="0" parTransId="{4C150FF6-1329-47B3-BA73-31B538D6D80E}" sibTransId="{DC2B15E6-3C0A-407A-A5C3-990C5DA32EBE}"/>
    <dgm:cxn modelId="{09F38F0F-AA8F-4749-9D49-6343E22DDAD9}" type="presParOf" srcId="{CC49C95B-5537-4DE1-9B65-35840F719E9C}" destId="{9AA7CEDC-5C6F-4289-BDD5-8BE7F09C825E}" srcOrd="0" destOrd="0" presId="urn:microsoft.com/office/officeart/2005/8/layout/target1"/>
    <dgm:cxn modelId="{7AD63A0C-1078-47B9-99CA-B46410C3DDC3}" type="presParOf" srcId="{CC49C95B-5537-4DE1-9B65-35840F719E9C}" destId="{554683FD-00F9-49FB-9D27-9A426AEAB1F8}" srcOrd="1" destOrd="0" presId="urn:microsoft.com/office/officeart/2005/8/layout/target1"/>
    <dgm:cxn modelId="{38D5C7A7-8821-496A-A35A-49C426EFCE52}" type="presParOf" srcId="{CC49C95B-5537-4DE1-9B65-35840F719E9C}" destId="{8AFDC349-3AB2-43F1-82A6-8ED4812772A8}" srcOrd="2" destOrd="0" presId="urn:microsoft.com/office/officeart/2005/8/layout/target1"/>
    <dgm:cxn modelId="{9235C71C-F763-4180-9C4F-3EC132688281}" type="presParOf" srcId="{CC49C95B-5537-4DE1-9B65-35840F719E9C}" destId="{AF0ED004-FD01-4C7A-A981-3BE0673C4A7A}" srcOrd="3" destOrd="0" presId="urn:microsoft.com/office/officeart/2005/8/layout/target1"/>
    <dgm:cxn modelId="{E1C08344-4429-405F-B6A6-F024C24B011C}" type="presParOf" srcId="{CC49C95B-5537-4DE1-9B65-35840F719E9C}" destId="{33BB714F-2EC1-4B3D-B1C4-7C697B74A03A}" srcOrd="4" destOrd="0" presId="urn:microsoft.com/office/officeart/2005/8/layout/target1"/>
    <dgm:cxn modelId="{33E9A5DC-0B74-4492-A0A5-C15CE96F4B00}" type="presParOf" srcId="{CC49C95B-5537-4DE1-9B65-35840F719E9C}" destId="{FA158C90-A848-49A4-BD7A-2963DC6EED29}" srcOrd="5" destOrd="0" presId="urn:microsoft.com/office/officeart/2005/8/layout/target1"/>
    <dgm:cxn modelId="{B0C440D3-B672-483C-93B2-43DC8C45187E}" type="presParOf" srcId="{CC49C95B-5537-4DE1-9B65-35840F719E9C}" destId="{96538285-43E2-4630-83DC-23F27F592A8E}" srcOrd="6" destOrd="0" presId="urn:microsoft.com/office/officeart/2005/8/layout/target1"/>
    <dgm:cxn modelId="{5C03C29A-276A-4423-A236-8B38FA8BF64F}" type="presParOf" srcId="{CC49C95B-5537-4DE1-9B65-35840F719E9C}" destId="{A602C7B4-D5DA-4FA4-9721-E416FB1C632A}" srcOrd="7" destOrd="0" presId="urn:microsoft.com/office/officeart/2005/8/layout/target1"/>
    <dgm:cxn modelId="{5CB1AF65-C18F-4D86-88CC-657E0FF7274A}" type="presParOf" srcId="{CC49C95B-5537-4DE1-9B65-35840F719E9C}" destId="{0BDA9109-CE48-4299-A0DA-621D6EB476BF}" srcOrd="8" destOrd="0" presId="urn:microsoft.com/office/officeart/2005/8/layout/target1"/>
    <dgm:cxn modelId="{A48571B6-ADC0-46E3-B03D-1DED831F0B0D}" type="presParOf" srcId="{CC49C95B-5537-4DE1-9B65-35840F719E9C}" destId="{B222D27B-72D1-4692-B7F8-B3A4A446E605}" srcOrd="9" destOrd="0" presId="urn:microsoft.com/office/officeart/2005/8/layout/target1"/>
    <dgm:cxn modelId="{7B958303-954C-4655-B1CC-36CC6D511512}" type="presParOf" srcId="{CC49C95B-5537-4DE1-9B65-35840F719E9C}" destId="{80573B28-6AAD-44C2-AABD-67E27E3C7188}" srcOrd="10" destOrd="0" presId="urn:microsoft.com/office/officeart/2005/8/layout/target1"/>
    <dgm:cxn modelId="{4BCA0742-0F48-4C0C-841D-2C823CAB5B7B}" type="presParOf" srcId="{CC49C95B-5537-4DE1-9B65-35840F719E9C}" destId="{59235A9C-788B-477D-B9D1-A4EAEFFEA9E7}" srcOrd="11" destOrd="0" presId="urn:microsoft.com/office/officeart/2005/8/layout/target1"/>
    <dgm:cxn modelId="{D57A0AC6-4E33-4EEA-B973-21D07C215E4E}" type="presParOf" srcId="{CC49C95B-5537-4DE1-9B65-35840F719E9C}" destId="{BDA1C1CA-5C7B-47FE-B3E7-3687B76D225E}" srcOrd="12" destOrd="0" presId="urn:microsoft.com/office/officeart/2005/8/layout/target1"/>
    <dgm:cxn modelId="{7053B303-9578-4C28-B1DF-535EF2D42819}" type="presParOf" srcId="{CC49C95B-5537-4DE1-9B65-35840F719E9C}" destId="{EA5F8EF7-5391-44D6-BE0E-A08BE25A6A8C}" srcOrd="13" destOrd="0" presId="urn:microsoft.com/office/officeart/2005/8/layout/target1"/>
    <dgm:cxn modelId="{D6E913F3-3647-4921-8D86-3E9632C4124E}" type="presParOf" srcId="{CC49C95B-5537-4DE1-9B65-35840F719E9C}" destId="{969D7970-E61B-4D26-B040-7F9CB04D8111}" srcOrd="14" destOrd="0" presId="urn:microsoft.com/office/officeart/2005/8/layout/target1"/>
    <dgm:cxn modelId="{C53A5DB0-D357-4D99-8D31-63634C8C44B6}" type="presParOf" srcId="{CC49C95B-5537-4DE1-9B65-35840F719E9C}" destId="{1BEB7106-93E8-4B69-AC57-698411D7A743}" srcOrd="15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90A55A-160D-44D6-8C8D-8B020AEE3D0D}" type="doc">
      <dgm:prSet loTypeId="urn:microsoft.com/office/officeart/2005/8/layout/target1" loCatId="relationship" qsTypeId="urn:microsoft.com/office/officeart/2005/8/quickstyle/simple1" qsCatId="simple" csTypeId="urn:microsoft.com/office/officeart/2005/8/colors/accent1_3" csCatId="accent1" phldr="1"/>
      <dgm:spPr/>
    </dgm:pt>
    <dgm:pt modelId="{A3DF872D-BAAD-4711-BBD8-1D8E01C94CED}">
      <dgm:prSet phldrT="[Текст]" custT="1"/>
      <dgm:spPr/>
      <dgm:t>
        <a:bodyPr/>
        <a:lstStyle/>
        <a:p>
          <a:r>
            <a:rPr lang="ru-RU" sz="14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 Предметные компетенции</a:t>
          </a:r>
        </a:p>
      </dgm:t>
    </dgm:pt>
    <dgm:pt modelId="{5192A93B-E1D5-4238-8633-FE7C698E75BB}" type="parTrans" cxnId="{2DC78A1A-44B1-476D-8B88-930AFDFE1E2E}">
      <dgm:prSet/>
      <dgm:spPr/>
      <dgm:t>
        <a:bodyPr/>
        <a:lstStyle/>
        <a:p>
          <a:endParaRPr lang="ru-RU"/>
        </a:p>
      </dgm:t>
    </dgm:pt>
    <dgm:pt modelId="{99F837DD-A16F-4FC1-B68E-5A9129A75004}" type="sibTrans" cxnId="{2DC78A1A-44B1-476D-8B88-930AFDFE1E2E}">
      <dgm:prSet/>
      <dgm:spPr/>
      <dgm:t>
        <a:bodyPr/>
        <a:lstStyle/>
        <a:p>
          <a:endParaRPr lang="ru-RU"/>
        </a:p>
      </dgm:t>
    </dgm:pt>
    <dgm:pt modelId="{B7E1F1EE-35BA-4CD8-98F5-323BCF90E550}">
      <dgm:prSet custT="1"/>
      <dgm:spPr/>
      <dgm:t>
        <a:bodyPr/>
        <a:lstStyle/>
        <a:p>
          <a:r>
            <a:rPr lang="ru-RU" sz="14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 Методические компетенции</a:t>
          </a:r>
        </a:p>
      </dgm:t>
    </dgm:pt>
    <dgm:pt modelId="{4C150FF6-1329-47B3-BA73-31B538D6D80E}" type="parTrans" cxnId="{D8A25855-0011-4C35-A3DE-0D5BB27031EF}">
      <dgm:prSet/>
      <dgm:spPr/>
      <dgm:t>
        <a:bodyPr/>
        <a:lstStyle/>
        <a:p>
          <a:endParaRPr lang="ru-RU"/>
        </a:p>
      </dgm:t>
    </dgm:pt>
    <dgm:pt modelId="{DC2B15E6-3C0A-407A-A5C3-990C5DA32EBE}" type="sibTrans" cxnId="{D8A25855-0011-4C35-A3DE-0D5BB27031EF}">
      <dgm:prSet/>
      <dgm:spPr/>
      <dgm:t>
        <a:bodyPr/>
        <a:lstStyle/>
        <a:p>
          <a:endParaRPr lang="ru-RU"/>
        </a:p>
      </dgm:t>
    </dgm:pt>
    <dgm:pt modelId="{4EE4DCB8-4CE1-4AF0-AB62-87CC7BB60F15}">
      <dgm:prSet custT="1"/>
      <dgm:spPr/>
      <dgm:t>
        <a:bodyPr/>
        <a:lstStyle/>
        <a:p>
          <a:r>
            <a:rPr lang="ru-RU" sz="14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 Психолого-педагогические компетенции</a:t>
          </a:r>
        </a:p>
      </dgm:t>
    </dgm:pt>
    <dgm:pt modelId="{EB4CFE27-C9F8-4A3E-AADD-D925D0BA9F37}" type="parTrans" cxnId="{E5275F3B-C57C-4AE6-8446-3642C21CB4CA}">
      <dgm:prSet/>
      <dgm:spPr/>
      <dgm:t>
        <a:bodyPr/>
        <a:lstStyle/>
        <a:p>
          <a:endParaRPr lang="ru-RU"/>
        </a:p>
      </dgm:t>
    </dgm:pt>
    <dgm:pt modelId="{276874ED-BB1C-4864-8E2A-EF768852146A}" type="sibTrans" cxnId="{E5275F3B-C57C-4AE6-8446-3642C21CB4CA}">
      <dgm:prSet/>
      <dgm:spPr/>
      <dgm:t>
        <a:bodyPr/>
        <a:lstStyle/>
        <a:p>
          <a:endParaRPr lang="ru-RU"/>
        </a:p>
      </dgm:t>
    </dgm:pt>
    <dgm:pt modelId="{D3BD1349-15A0-488E-A6A3-4522B13F23D4}">
      <dgm:prSet custT="1"/>
      <dgm:spPr/>
      <dgm:t>
        <a:bodyPr/>
        <a:lstStyle/>
        <a:p>
          <a:r>
            <a:rPr lang="ru-RU" sz="14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4. Коммуникативные компетенции</a:t>
          </a:r>
        </a:p>
      </dgm:t>
    </dgm:pt>
    <dgm:pt modelId="{8781B53A-BC1A-49D9-A520-71B2BE7E2955}" type="parTrans" cxnId="{DABD712B-3ED3-4586-8D1E-8BA879CEC90A}">
      <dgm:prSet/>
      <dgm:spPr/>
      <dgm:t>
        <a:bodyPr/>
        <a:lstStyle/>
        <a:p>
          <a:endParaRPr lang="ru-RU"/>
        </a:p>
      </dgm:t>
    </dgm:pt>
    <dgm:pt modelId="{AD986BE4-8CF1-4077-8D57-298F3BB74C0B}" type="sibTrans" cxnId="{DABD712B-3ED3-4586-8D1E-8BA879CEC90A}">
      <dgm:prSet/>
      <dgm:spPr/>
      <dgm:t>
        <a:bodyPr/>
        <a:lstStyle/>
        <a:p>
          <a:endParaRPr lang="ru-RU"/>
        </a:p>
      </dgm:t>
    </dgm:pt>
    <dgm:pt modelId="{CC49C95B-5537-4DE1-9B65-35840F719E9C}" type="pres">
      <dgm:prSet presAssocID="{1390A55A-160D-44D6-8C8D-8B020AEE3D0D}" presName="composite" presStyleCnt="0">
        <dgm:presLayoutVars>
          <dgm:chMax val="5"/>
          <dgm:dir/>
          <dgm:resizeHandles val="exact"/>
        </dgm:presLayoutVars>
      </dgm:prSet>
      <dgm:spPr/>
    </dgm:pt>
    <dgm:pt modelId="{9AA7CEDC-5C6F-4289-BDD5-8BE7F09C825E}" type="pres">
      <dgm:prSet presAssocID="{A3DF872D-BAAD-4711-BBD8-1D8E01C94CED}" presName="circle1" presStyleLbl="lnNode1" presStyleIdx="0" presStyleCnt="4"/>
      <dgm:spPr/>
    </dgm:pt>
    <dgm:pt modelId="{554683FD-00F9-49FB-9D27-9A426AEAB1F8}" type="pres">
      <dgm:prSet presAssocID="{A3DF872D-BAAD-4711-BBD8-1D8E01C94CED}" presName="text1" presStyleLbl="revTx" presStyleIdx="0" presStyleCnt="4" custScaleX="689959" custLinFactX="100000" custLinFactNeighborX="182929" custLinFactNeighborY="93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FDC349-3AB2-43F1-82A6-8ED4812772A8}" type="pres">
      <dgm:prSet presAssocID="{A3DF872D-BAAD-4711-BBD8-1D8E01C94CED}" presName="line1" presStyleLbl="callout" presStyleIdx="0" presStyleCnt="8"/>
      <dgm:spPr/>
    </dgm:pt>
    <dgm:pt modelId="{AF0ED004-FD01-4C7A-A981-3BE0673C4A7A}" type="pres">
      <dgm:prSet presAssocID="{A3DF872D-BAAD-4711-BBD8-1D8E01C94CED}" presName="d1" presStyleLbl="callout" presStyleIdx="1" presStyleCnt="8"/>
      <dgm:spPr/>
    </dgm:pt>
    <dgm:pt modelId="{33BB714F-2EC1-4B3D-B1C4-7C697B74A03A}" type="pres">
      <dgm:prSet presAssocID="{B7E1F1EE-35BA-4CD8-98F5-323BCF90E550}" presName="circle2" presStyleLbl="lnNode1" presStyleIdx="1" presStyleCnt="4"/>
      <dgm:spPr/>
    </dgm:pt>
    <dgm:pt modelId="{FA158C90-A848-49A4-BD7A-2963DC6EED29}" type="pres">
      <dgm:prSet presAssocID="{B7E1F1EE-35BA-4CD8-98F5-323BCF90E550}" presName="text2" presStyleLbl="revTx" presStyleIdx="1" presStyleCnt="4" custScaleX="492009" custLinFactX="87344" custLinFactNeighborX="100000" custLinFactNeighborY="45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538285-43E2-4630-83DC-23F27F592A8E}" type="pres">
      <dgm:prSet presAssocID="{B7E1F1EE-35BA-4CD8-98F5-323BCF90E550}" presName="line2" presStyleLbl="callout" presStyleIdx="2" presStyleCnt="8"/>
      <dgm:spPr/>
    </dgm:pt>
    <dgm:pt modelId="{A602C7B4-D5DA-4FA4-9721-E416FB1C632A}" type="pres">
      <dgm:prSet presAssocID="{B7E1F1EE-35BA-4CD8-98F5-323BCF90E550}" presName="d2" presStyleLbl="callout" presStyleIdx="3" presStyleCnt="8"/>
      <dgm:spPr/>
    </dgm:pt>
    <dgm:pt modelId="{0BDA9109-CE48-4299-A0DA-621D6EB476BF}" type="pres">
      <dgm:prSet presAssocID="{4EE4DCB8-4CE1-4AF0-AB62-87CC7BB60F15}" presName="circle3" presStyleLbl="lnNode1" presStyleIdx="2" presStyleCnt="4"/>
      <dgm:spPr/>
    </dgm:pt>
    <dgm:pt modelId="{B222D27B-72D1-4692-B7F8-B3A4A446E605}" type="pres">
      <dgm:prSet presAssocID="{4EE4DCB8-4CE1-4AF0-AB62-87CC7BB60F15}" presName="text3" presStyleLbl="revTx" presStyleIdx="2" presStyleCnt="4" custScaleX="642130" custLinFactX="100000" custLinFactNeighborX="161079" custLinFactNeighborY="-38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573B28-6AAD-44C2-AABD-67E27E3C7188}" type="pres">
      <dgm:prSet presAssocID="{4EE4DCB8-4CE1-4AF0-AB62-87CC7BB60F15}" presName="line3" presStyleLbl="callout" presStyleIdx="4" presStyleCnt="8"/>
      <dgm:spPr/>
    </dgm:pt>
    <dgm:pt modelId="{59235A9C-788B-477D-B9D1-A4EAEFFEA9E7}" type="pres">
      <dgm:prSet presAssocID="{4EE4DCB8-4CE1-4AF0-AB62-87CC7BB60F15}" presName="d3" presStyleLbl="callout" presStyleIdx="5" presStyleCnt="8"/>
      <dgm:spPr/>
    </dgm:pt>
    <dgm:pt modelId="{BDA1C1CA-5C7B-47FE-B3E7-3687B76D225E}" type="pres">
      <dgm:prSet presAssocID="{D3BD1349-15A0-488E-A6A3-4522B13F23D4}" presName="circle4" presStyleLbl="lnNode1" presStyleIdx="3" presStyleCnt="4"/>
      <dgm:spPr/>
    </dgm:pt>
    <dgm:pt modelId="{EA5F8EF7-5391-44D6-BE0E-A08BE25A6A8C}" type="pres">
      <dgm:prSet presAssocID="{D3BD1349-15A0-488E-A6A3-4522B13F23D4}" presName="text4" presStyleLbl="revTx" presStyleIdx="3" presStyleCnt="4" custScaleX="571565" custLinFactX="100000" custLinFactNeighborX="127841" custLinFactNeighborY="-38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9D7970-E61B-4D26-B040-7F9CB04D8111}" type="pres">
      <dgm:prSet presAssocID="{D3BD1349-15A0-488E-A6A3-4522B13F23D4}" presName="line4" presStyleLbl="callout" presStyleIdx="6" presStyleCnt="8"/>
      <dgm:spPr/>
    </dgm:pt>
    <dgm:pt modelId="{1BEB7106-93E8-4B69-AC57-698411D7A743}" type="pres">
      <dgm:prSet presAssocID="{D3BD1349-15A0-488E-A6A3-4522B13F23D4}" presName="d4" presStyleLbl="callout" presStyleIdx="7" presStyleCnt="8"/>
      <dgm:spPr/>
    </dgm:pt>
  </dgm:ptLst>
  <dgm:cxnLst>
    <dgm:cxn modelId="{E5275F3B-C57C-4AE6-8446-3642C21CB4CA}" srcId="{1390A55A-160D-44D6-8C8D-8B020AEE3D0D}" destId="{4EE4DCB8-4CE1-4AF0-AB62-87CC7BB60F15}" srcOrd="2" destOrd="0" parTransId="{EB4CFE27-C9F8-4A3E-AADD-D925D0BA9F37}" sibTransId="{276874ED-BB1C-4864-8E2A-EF768852146A}"/>
    <dgm:cxn modelId="{D8A25855-0011-4C35-A3DE-0D5BB27031EF}" srcId="{1390A55A-160D-44D6-8C8D-8B020AEE3D0D}" destId="{B7E1F1EE-35BA-4CD8-98F5-323BCF90E550}" srcOrd="1" destOrd="0" parTransId="{4C150FF6-1329-47B3-BA73-31B538D6D80E}" sibTransId="{DC2B15E6-3C0A-407A-A5C3-990C5DA32EBE}"/>
    <dgm:cxn modelId="{D8541F56-48E2-4807-A564-0F831C7C7DB0}" type="presOf" srcId="{A3DF872D-BAAD-4711-BBD8-1D8E01C94CED}" destId="{554683FD-00F9-49FB-9D27-9A426AEAB1F8}" srcOrd="0" destOrd="0" presId="urn:microsoft.com/office/officeart/2005/8/layout/target1"/>
    <dgm:cxn modelId="{4C60371D-35D4-4462-8868-29DF74C7A77B}" type="presOf" srcId="{D3BD1349-15A0-488E-A6A3-4522B13F23D4}" destId="{EA5F8EF7-5391-44D6-BE0E-A08BE25A6A8C}" srcOrd="0" destOrd="0" presId="urn:microsoft.com/office/officeart/2005/8/layout/target1"/>
    <dgm:cxn modelId="{3C634058-A7DD-4CC7-AA28-97B76CF6274B}" type="presOf" srcId="{B7E1F1EE-35BA-4CD8-98F5-323BCF90E550}" destId="{FA158C90-A848-49A4-BD7A-2963DC6EED29}" srcOrd="0" destOrd="0" presId="urn:microsoft.com/office/officeart/2005/8/layout/target1"/>
    <dgm:cxn modelId="{A972C9D3-9C9E-4B62-94B8-2738F23FCC21}" type="presOf" srcId="{4EE4DCB8-4CE1-4AF0-AB62-87CC7BB60F15}" destId="{B222D27B-72D1-4692-B7F8-B3A4A446E605}" srcOrd="0" destOrd="0" presId="urn:microsoft.com/office/officeart/2005/8/layout/target1"/>
    <dgm:cxn modelId="{DABD712B-3ED3-4586-8D1E-8BA879CEC90A}" srcId="{1390A55A-160D-44D6-8C8D-8B020AEE3D0D}" destId="{D3BD1349-15A0-488E-A6A3-4522B13F23D4}" srcOrd="3" destOrd="0" parTransId="{8781B53A-BC1A-49D9-A520-71B2BE7E2955}" sibTransId="{AD986BE4-8CF1-4077-8D57-298F3BB74C0B}"/>
    <dgm:cxn modelId="{E27B8934-BDAD-451D-8BCE-862972E57D0E}" type="presOf" srcId="{1390A55A-160D-44D6-8C8D-8B020AEE3D0D}" destId="{CC49C95B-5537-4DE1-9B65-35840F719E9C}" srcOrd="0" destOrd="0" presId="urn:microsoft.com/office/officeart/2005/8/layout/target1"/>
    <dgm:cxn modelId="{2DC78A1A-44B1-476D-8B88-930AFDFE1E2E}" srcId="{1390A55A-160D-44D6-8C8D-8B020AEE3D0D}" destId="{A3DF872D-BAAD-4711-BBD8-1D8E01C94CED}" srcOrd="0" destOrd="0" parTransId="{5192A93B-E1D5-4238-8633-FE7C698E75BB}" sibTransId="{99F837DD-A16F-4FC1-B68E-5A9129A75004}"/>
    <dgm:cxn modelId="{A27346BB-6CD7-482C-93CC-0DE64DAD19CD}" type="presParOf" srcId="{CC49C95B-5537-4DE1-9B65-35840F719E9C}" destId="{9AA7CEDC-5C6F-4289-BDD5-8BE7F09C825E}" srcOrd="0" destOrd="0" presId="urn:microsoft.com/office/officeart/2005/8/layout/target1"/>
    <dgm:cxn modelId="{75CEEAA3-4CDB-45A4-AF16-F0BA1EF113D0}" type="presParOf" srcId="{CC49C95B-5537-4DE1-9B65-35840F719E9C}" destId="{554683FD-00F9-49FB-9D27-9A426AEAB1F8}" srcOrd="1" destOrd="0" presId="urn:microsoft.com/office/officeart/2005/8/layout/target1"/>
    <dgm:cxn modelId="{39D2BF52-C9C1-4EAB-A58C-9BAA3BD3A1F7}" type="presParOf" srcId="{CC49C95B-5537-4DE1-9B65-35840F719E9C}" destId="{8AFDC349-3AB2-43F1-82A6-8ED4812772A8}" srcOrd="2" destOrd="0" presId="urn:microsoft.com/office/officeart/2005/8/layout/target1"/>
    <dgm:cxn modelId="{F7426DDC-45E9-4D70-B4D5-0F36FC8E2EEC}" type="presParOf" srcId="{CC49C95B-5537-4DE1-9B65-35840F719E9C}" destId="{AF0ED004-FD01-4C7A-A981-3BE0673C4A7A}" srcOrd="3" destOrd="0" presId="urn:microsoft.com/office/officeart/2005/8/layout/target1"/>
    <dgm:cxn modelId="{483D6432-5DF4-46E3-AE8B-238E32B45C41}" type="presParOf" srcId="{CC49C95B-5537-4DE1-9B65-35840F719E9C}" destId="{33BB714F-2EC1-4B3D-B1C4-7C697B74A03A}" srcOrd="4" destOrd="0" presId="urn:microsoft.com/office/officeart/2005/8/layout/target1"/>
    <dgm:cxn modelId="{AFA40848-BBD8-416D-A0B5-C84C22AECDFB}" type="presParOf" srcId="{CC49C95B-5537-4DE1-9B65-35840F719E9C}" destId="{FA158C90-A848-49A4-BD7A-2963DC6EED29}" srcOrd="5" destOrd="0" presId="urn:microsoft.com/office/officeart/2005/8/layout/target1"/>
    <dgm:cxn modelId="{A9FEF154-02AC-4E3D-A8E2-CB6003024991}" type="presParOf" srcId="{CC49C95B-5537-4DE1-9B65-35840F719E9C}" destId="{96538285-43E2-4630-83DC-23F27F592A8E}" srcOrd="6" destOrd="0" presId="urn:microsoft.com/office/officeart/2005/8/layout/target1"/>
    <dgm:cxn modelId="{BC524D68-BA3B-45DE-A67A-593639336F1D}" type="presParOf" srcId="{CC49C95B-5537-4DE1-9B65-35840F719E9C}" destId="{A602C7B4-D5DA-4FA4-9721-E416FB1C632A}" srcOrd="7" destOrd="0" presId="urn:microsoft.com/office/officeart/2005/8/layout/target1"/>
    <dgm:cxn modelId="{436DA170-90B2-4527-91EB-23D76ECF8571}" type="presParOf" srcId="{CC49C95B-5537-4DE1-9B65-35840F719E9C}" destId="{0BDA9109-CE48-4299-A0DA-621D6EB476BF}" srcOrd="8" destOrd="0" presId="urn:microsoft.com/office/officeart/2005/8/layout/target1"/>
    <dgm:cxn modelId="{F3DDF2CB-3F04-4C03-8674-041E64CEE836}" type="presParOf" srcId="{CC49C95B-5537-4DE1-9B65-35840F719E9C}" destId="{B222D27B-72D1-4692-B7F8-B3A4A446E605}" srcOrd="9" destOrd="0" presId="urn:microsoft.com/office/officeart/2005/8/layout/target1"/>
    <dgm:cxn modelId="{07549C65-B42E-4E13-A63E-883A85B819F3}" type="presParOf" srcId="{CC49C95B-5537-4DE1-9B65-35840F719E9C}" destId="{80573B28-6AAD-44C2-AABD-67E27E3C7188}" srcOrd="10" destOrd="0" presId="urn:microsoft.com/office/officeart/2005/8/layout/target1"/>
    <dgm:cxn modelId="{96F79EE1-4993-4A0A-A722-B6DB43C94564}" type="presParOf" srcId="{CC49C95B-5537-4DE1-9B65-35840F719E9C}" destId="{59235A9C-788B-477D-B9D1-A4EAEFFEA9E7}" srcOrd="11" destOrd="0" presId="urn:microsoft.com/office/officeart/2005/8/layout/target1"/>
    <dgm:cxn modelId="{0FE61BAE-7897-44B6-98C4-52E49F9F7E50}" type="presParOf" srcId="{CC49C95B-5537-4DE1-9B65-35840F719E9C}" destId="{BDA1C1CA-5C7B-47FE-B3E7-3687B76D225E}" srcOrd="12" destOrd="0" presId="urn:microsoft.com/office/officeart/2005/8/layout/target1"/>
    <dgm:cxn modelId="{BD45A497-22A7-4EDA-A4B6-0661910A240E}" type="presParOf" srcId="{CC49C95B-5537-4DE1-9B65-35840F719E9C}" destId="{EA5F8EF7-5391-44D6-BE0E-A08BE25A6A8C}" srcOrd="13" destOrd="0" presId="urn:microsoft.com/office/officeart/2005/8/layout/target1"/>
    <dgm:cxn modelId="{D6C8BA2E-F50F-4371-A628-1AB8EACDA3BC}" type="presParOf" srcId="{CC49C95B-5537-4DE1-9B65-35840F719E9C}" destId="{969D7970-E61B-4D26-B040-7F9CB04D8111}" srcOrd="14" destOrd="0" presId="urn:microsoft.com/office/officeart/2005/8/layout/target1"/>
    <dgm:cxn modelId="{3715700F-3134-4F9C-BBA8-C92F76AEF3A2}" type="presParOf" srcId="{CC49C95B-5537-4DE1-9B65-35840F719E9C}" destId="{1BEB7106-93E8-4B69-AC57-698411D7A743}" srcOrd="15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DA1C1CA-5C7B-47FE-B3E7-3687B76D225E}">
      <dsp:nvSpPr>
        <dsp:cNvPr id="0" name=""/>
        <dsp:cNvSpPr/>
      </dsp:nvSpPr>
      <dsp:spPr>
        <a:xfrm>
          <a:off x="1309540" y="936103"/>
          <a:ext cx="2808312" cy="2808312"/>
        </a:xfrm>
        <a:prstGeom prst="ellipse">
          <a:avLst/>
        </a:prstGeom>
        <a:solidFill>
          <a:schemeClr val="accent1">
            <a:shade val="80000"/>
            <a:hueOff val="306246"/>
            <a:satOff val="-4392"/>
            <a:lumOff val="2561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BDA9109-CE48-4299-A0DA-621D6EB476BF}">
      <dsp:nvSpPr>
        <dsp:cNvPr id="0" name=""/>
        <dsp:cNvSpPr/>
      </dsp:nvSpPr>
      <dsp:spPr>
        <a:xfrm>
          <a:off x="1710895" y="1337458"/>
          <a:ext cx="2005602" cy="2005602"/>
        </a:xfrm>
        <a:prstGeom prst="ellipse">
          <a:avLst/>
        </a:prstGeom>
        <a:solidFill>
          <a:schemeClr val="accent1">
            <a:shade val="80000"/>
            <a:hueOff val="204164"/>
            <a:satOff val="-2928"/>
            <a:lumOff val="17077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3BB714F-2EC1-4B3D-B1C4-7C697B74A03A}">
      <dsp:nvSpPr>
        <dsp:cNvPr id="0" name=""/>
        <dsp:cNvSpPr/>
      </dsp:nvSpPr>
      <dsp:spPr>
        <a:xfrm>
          <a:off x="2112015" y="1738579"/>
          <a:ext cx="1203361" cy="1203361"/>
        </a:xfrm>
        <a:prstGeom prst="ellipse">
          <a:avLst/>
        </a:prstGeom>
        <a:solidFill>
          <a:schemeClr val="accent1">
            <a:shade val="80000"/>
            <a:hueOff val="102082"/>
            <a:satOff val="-1464"/>
            <a:lumOff val="853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AA7CEDC-5C6F-4289-BDD5-8BE7F09C825E}">
      <dsp:nvSpPr>
        <dsp:cNvPr id="0" name=""/>
        <dsp:cNvSpPr/>
      </dsp:nvSpPr>
      <dsp:spPr>
        <a:xfrm>
          <a:off x="2513136" y="2139699"/>
          <a:ext cx="401120" cy="401120"/>
        </a:xfrm>
        <a:prstGeom prst="ellipse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54683FD-00F9-49FB-9D27-9A426AEAB1F8}">
      <dsp:nvSpPr>
        <dsp:cNvPr id="0" name=""/>
        <dsp:cNvSpPr/>
      </dsp:nvSpPr>
      <dsp:spPr>
        <a:xfrm>
          <a:off x="4647911" y="0"/>
          <a:ext cx="3325546" cy="6716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2032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1. Предметные компетенции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47911" y="0"/>
        <a:ext cx="3325546" cy="671654"/>
      </dsp:txXfrm>
    </dsp:sp>
    <dsp:sp modelId="{8AFDC349-3AB2-43F1-82A6-8ED4812772A8}">
      <dsp:nvSpPr>
        <dsp:cNvPr id="0" name=""/>
        <dsp:cNvSpPr/>
      </dsp:nvSpPr>
      <dsp:spPr>
        <a:xfrm>
          <a:off x="4234865" y="335827"/>
          <a:ext cx="35103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F0ED004-FD01-4C7A-A981-3BE0673C4A7A}">
      <dsp:nvSpPr>
        <dsp:cNvPr id="0" name=""/>
        <dsp:cNvSpPr/>
      </dsp:nvSpPr>
      <dsp:spPr>
        <a:xfrm rot="5400000">
          <a:off x="2470309" y="556981"/>
          <a:ext cx="1984540" cy="1544571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A158C90-A848-49A4-BD7A-2963DC6EED29}">
      <dsp:nvSpPr>
        <dsp:cNvPr id="0" name=""/>
        <dsp:cNvSpPr/>
      </dsp:nvSpPr>
      <dsp:spPr>
        <a:xfrm>
          <a:off x="4641473" y="668968"/>
          <a:ext cx="3140942" cy="6716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2032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2. Методические компетенции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41473" y="668968"/>
        <a:ext cx="3140942" cy="671654"/>
      </dsp:txXfrm>
    </dsp:sp>
    <dsp:sp modelId="{96538285-43E2-4630-83DC-23F27F592A8E}">
      <dsp:nvSpPr>
        <dsp:cNvPr id="0" name=""/>
        <dsp:cNvSpPr/>
      </dsp:nvSpPr>
      <dsp:spPr>
        <a:xfrm>
          <a:off x="4234865" y="1007481"/>
          <a:ext cx="35103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602C7B4-D5DA-4FA4-9721-E416FB1C632A}">
      <dsp:nvSpPr>
        <dsp:cNvPr id="0" name=""/>
        <dsp:cNvSpPr/>
      </dsp:nvSpPr>
      <dsp:spPr>
        <a:xfrm rot="5400000">
          <a:off x="2813859" y="1217637"/>
          <a:ext cx="1629757" cy="1209914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222D27B-72D1-4692-B7F8-B3A4A446E605}">
      <dsp:nvSpPr>
        <dsp:cNvPr id="0" name=""/>
        <dsp:cNvSpPr/>
      </dsp:nvSpPr>
      <dsp:spPr>
        <a:xfrm>
          <a:off x="4590597" y="1337936"/>
          <a:ext cx="4013850" cy="6716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2032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3. Психолого-педагогические компетенции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90597" y="1337936"/>
        <a:ext cx="4013850" cy="671654"/>
      </dsp:txXfrm>
    </dsp:sp>
    <dsp:sp modelId="{80573B28-6AAD-44C2-AABD-67E27E3C7188}">
      <dsp:nvSpPr>
        <dsp:cNvPr id="0" name=""/>
        <dsp:cNvSpPr/>
      </dsp:nvSpPr>
      <dsp:spPr>
        <a:xfrm>
          <a:off x="4234865" y="1679136"/>
          <a:ext cx="35103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9235A9C-788B-477D-B9D1-A4EAEFFEA9E7}">
      <dsp:nvSpPr>
        <dsp:cNvPr id="0" name=""/>
        <dsp:cNvSpPr/>
      </dsp:nvSpPr>
      <dsp:spPr>
        <a:xfrm rot="5400000">
          <a:off x="3146410" y="1833359"/>
          <a:ext cx="1243146" cy="933763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A5F8EF7-5391-44D6-BE0E-A08BE25A6A8C}">
      <dsp:nvSpPr>
        <dsp:cNvPr id="0" name=""/>
        <dsp:cNvSpPr/>
      </dsp:nvSpPr>
      <dsp:spPr>
        <a:xfrm>
          <a:off x="4669571" y="2006897"/>
          <a:ext cx="3464010" cy="6716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2032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4. Коммуникативные компетенции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69571" y="2006897"/>
        <a:ext cx="3464010" cy="671654"/>
      </dsp:txXfrm>
    </dsp:sp>
    <dsp:sp modelId="{969D7970-E61B-4D26-B040-7F9CB04D8111}">
      <dsp:nvSpPr>
        <dsp:cNvPr id="0" name=""/>
        <dsp:cNvSpPr/>
      </dsp:nvSpPr>
      <dsp:spPr>
        <a:xfrm>
          <a:off x="4234865" y="2350791"/>
          <a:ext cx="35103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BEB7106-93E8-4B69-AC57-698411D7A743}">
      <dsp:nvSpPr>
        <dsp:cNvPr id="0" name=""/>
        <dsp:cNvSpPr/>
      </dsp:nvSpPr>
      <dsp:spPr>
        <a:xfrm rot="5400000">
          <a:off x="3479757" y="2451515"/>
          <a:ext cx="854475" cy="652464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DA1C1CA-5C7B-47FE-B3E7-3687B76D225E}">
      <dsp:nvSpPr>
        <dsp:cNvPr id="0" name=""/>
        <dsp:cNvSpPr/>
      </dsp:nvSpPr>
      <dsp:spPr>
        <a:xfrm>
          <a:off x="2569785" y="378042"/>
          <a:ext cx="1134126" cy="1134126"/>
        </a:xfrm>
        <a:prstGeom prst="ellipse">
          <a:avLst/>
        </a:prstGeom>
        <a:solidFill>
          <a:schemeClr val="accent1">
            <a:shade val="80000"/>
            <a:hueOff val="306246"/>
            <a:satOff val="-4392"/>
            <a:lumOff val="256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DA9109-CE48-4299-A0DA-621D6EB476BF}">
      <dsp:nvSpPr>
        <dsp:cNvPr id="0" name=""/>
        <dsp:cNvSpPr/>
      </dsp:nvSpPr>
      <dsp:spPr>
        <a:xfrm>
          <a:off x="2731871" y="540127"/>
          <a:ext cx="809954" cy="809954"/>
        </a:xfrm>
        <a:prstGeom prst="ellipse">
          <a:avLst/>
        </a:prstGeom>
        <a:solidFill>
          <a:schemeClr val="accent1">
            <a:shade val="80000"/>
            <a:hueOff val="204164"/>
            <a:satOff val="-2928"/>
            <a:lumOff val="170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BB714F-2EC1-4B3D-B1C4-7C697B74A03A}">
      <dsp:nvSpPr>
        <dsp:cNvPr id="0" name=""/>
        <dsp:cNvSpPr/>
      </dsp:nvSpPr>
      <dsp:spPr>
        <a:xfrm>
          <a:off x="2893862" y="702118"/>
          <a:ext cx="485972" cy="485972"/>
        </a:xfrm>
        <a:prstGeom prst="ellipse">
          <a:avLst/>
        </a:prstGeom>
        <a:solidFill>
          <a:schemeClr val="accent1">
            <a:shade val="80000"/>
            <a:hueOff val="102082"/>
            <a:satOff val="-1464"/>
            <a:lumOff val="853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A7CEDC-5C6F-4289-BDD5-8BE7F09C825E}">
      <dsp:nvSpPr>
        <dsp:cNvPr id="0" name=""/>
        <dsp:cNvSpPr/>
      </dsp:nvSpPr>
      <dsp:spPr>
        <a:xfrm>
          <a:off x="3055853" y="864109"/>
          <a:ext cx="161990" cy="161990"/>
        </a:xfrm>
        <a:prstGeom prst="ellipse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4683FD-00F9-49FB-9D27-9A426AEAB1F8}">
      <dsp:nvSpPr>
        <dsp:cNvPr id="0" name=""/>
        <dsp:cNvSpPr/>
      </dsp:nvSpPr>
      <dsp:spPr>
        <a:xfrm>
          <a:off x="3824598" y="25399"/>
          <a:ext cx="3912502" cy="2712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17780" bIns="1778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 Предметные компетенции</a:t>
          </a:r>
        </a:p>
      </dsp:txBody>
      <dsp:txXfrm>
        <a:off x="3824598" y="25399"/>
        <a:ext cx="3912502" cy="271245"/>
      </dsp:txXfrm>
    </dsp:sp>
    <dsp:sp modelId="{8AFDC349-3AB2-43F1-82A6-8ED4812772A8}">
      <dsp:nvSpPr>
        <dsp:cNvPr id="0" name=""/>
        <dsp:cNvSpPr/>
      </dsp:nvSpPr>
      <dsp:spPr>
        <a:xfrm>
          <a:off x="3751166" y="135622"/>
          <a:ext cx="14176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0ED004-FD01-4C7A-A981-3BE0673C4A7A}">
      <dsp:nvSpPr>
        <dsp:cNvPr id="0" name=""/>
        <dsp:cNvSpPr/>
      </dsp:nvSpPr>
      <dsp:spPr>
        <a:xfrm rot="5400000">
          <a:off x="3038557" y="224934"/>
          <a:ext cx="801449" cy="623769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158C90-A848-49A4-BD7A-2963DC6EED29}">
      <dsp:nvSpPr>
        <dsp:cNvPr id="0" name=""/>
        <dsp:cNvSpPr/>
      </dsp:nvSpPr>
      <dsp:spPr>
        <a:xfrm>
          <a:off x="3843822" y="283532"/>
          <a:ext cx="2790000" cy="2712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17780" bIns="1778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 Методические компетенции</a:t>
          </a:r>
        </a:p>
      </dsp:txBody>
      <dsp:txXfrm>
        <a:off x="3843822" y="283532"/>
        <a:ext cx="2790000" cy="271245"/>
      </dsp:txXfrm>
    </dsp:sp>
    <dsp:sp modelId="{96538285-43E2-4630-83DC-23F27F592A8E}">
      <dsp:nvSpPr>
        <dsp:cNvPr id="0" name=""/>
        <dsp:cNvSpPr/>
      </dsp:nvSpPr>
      <dsp:spPr>
        <a:xfrm>
          <a:off x="3751166" y="406867"/>
          <a:ext cx="14176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02C7B4-D5DA-4FA4-9721-E416FB1C632A}">
      <dsp:nvSpPr>
        <dsp:cNvPr id="0" name=""/>
        <dsp:cNvSpPr/>
      </dsp:nvSpPr>
      <dsp:spPr>
        <a:xfrm rot="5400000">
          <a:off x="3177298" y="491738"/>
          <a:ext cx="658171" cy="488619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22D27B-72D1-4692-B7F8-B3A4A446E605}">
      <dsp:nvSpPr>
        <dsp:cNvPr id="0" name=""/>
        <dsp:cNvSpPr/>
      </dsp:nvSpPr>
      <dsp:spPr>
        <a:xfrm>
          <a:off x="3836305" y="532096"/>
          <a:ext cx="3641281" cy="2712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17780" bIns="1778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 Психолого-педагогические компетенции</a:t>
          </a:r>
        </a:p>
      </dsp:txBody>
      <dsp:txXfrm>
        <a:off x="3836305" y="532096"/>
        <a:ext cx="3641281" cy="271245"/>
      </dsp:txXfrm>
    </dsp:sp>
    <dsp:sp modelId="{80573B28-6AAD-44C2-AABD-67E27E3C7188}">
      <dsp:nvSpPr>
        <dsp:cNvPr id="0" name=""/>
        <dsp:cNvSpPr/>
      </dsp:nvSpPr>
      <dsp:spPr>
        <a:xfrm>
          <a:off x="3751166" y="678112"/>
          <a:ext cx="14176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235A9C-788B-477D-B9D1-A4EAEFFEA9E7}">
      <dsp:nvSpPr>
        <dsp:cNvPr id="0" name=""/>
        <dsp:cNvSpPr/>
      </dsp:nvSpPr>
      <dsp:spPr>
        <a:xfrm rot="5400000">
          <a:off x="3311598" y="740395"/>
          <a:ext cx="502039" cy="377096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5F8EF7-5391-44D6-BE0E-A08BE25A6A8C}">
      <dsp:nvSpPr>
        <dsp:cNvPr id="0" name=""/>
        <dsp:cNvSpPr/>
      </dsp:nvSpPr>
      <dsp:spPr>
        <a:xfrm>
          <a:off x="3847899" y="803338"/>
          <a:ext cx="3241133" cy="2712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17780" bIns="1778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4. Коммуникативные компетенции</a:t>
          </a:r>
        </a:p>
      </dsp:txBody>
      <dsp:txXfrm>
        <a:off x="3847899" y="803338"/>
        <a:ext cx="3241133" cy="271245"/>
      </dsp:txXfrm>
    </dsp:sp>
    <dsp:sp modelId="{969D7970-E61B-4D26-B040-7F9CB04D8111}">
      <dsp:nvSpPr>
        <dsp:cNvPr id="0" name=""/>
        <dsp:cNvSpPr/>
      </dsp:nvSpPr>
      <dsp:spPr>
        <a:xfrm>
          <a:off x="3751166" y="949357"/>
          <a:ext cx="14176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EB7106-93E8-4B69-AC57-698411D7A743}">
      <dsp:nvSpPr>
        <dsp:cNvPr id="0" name=""/>
        <dsp:cNvSpPr/>
      </dsp:nvSpPr>
      <dsp:spPr>
        <a:xfrm rot="5400000">
          <a:off x="3446219" y="990035"/>
          <a:ext cx="345076" cy="263495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5613A5-A00F-48E8-BE82-EC9919905331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4CC1A3-8F25-4D58-B3AE-0A08A96462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00997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8F1463-BDF7-45B7-BE06-797FB8C6F426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362D1-A989-4010-8793-F95D5537C1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37832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362D1-A989-4010-8793-F95D5537C151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9929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9513-9299-47D3-8368-8556FBD173A4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CF04E-DF12-4D8C-86AF-47C948709A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9513-9299-47D3-8368-8556FBD173A4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CF04E-DF12-4D8C-86AF-47C948709A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5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5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9513-9299-47D3-8368-8556FBD173A4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CF04E-DF12-4D8C-86AF-47C948709A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9513-9299-47D3-8368-8556FBD173A4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CF04E-DF12-4D8C-86AF-47C948709A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9513-9299-47D3-8368-8556FBD173A4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CF04E-DF12-4D8C-86AF-47C948709A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9513-9299-47D3-8368-8556FBD173A4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CF04E-DF12-4D8C-86AF-47C948709A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9513-9299-47D3-8368-8556FBD173A4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CF04E-DF12-4D8C-86AF-47C948709A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9513-9299-47D3-8368-8556FBD173A4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CF04E-DF12-4D8C-86AF-47C948709A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9513-9299-47D3-8368-8556FBD173A4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CF04E-DF12-4D8C-86AF-47C948709A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9513-9299-47D3-8368-8556FBD173A4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CF04E-DF12-4D8C-86AF-47C948709A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9513-9299-47D3-8368-8556FBD173A4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CF04E-DF12-4D8C-86AF-47C948709A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6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99513-9299-47D3-8368-8556FBD173A4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6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6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CF04E-DF12-4D8C-86AF-47C948709A5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4E51F761-0479-47BF-946B-84DC67427E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026" y="475874"/>
            <a:ext cx="861048" cy="1124327"/>
          </a:xfrm>
          <a:prstGeom prst="rect">
            <a:avLst/>
          </a:prstGeom>
        </p:spPr>
      </p:pic>
      <p:pic>
        <p:nvPicPr>
          <p:cNvPr id="7" name="Рисунок 6" descr="Изображение выглядит как внутренний, стена, игрушка&#10;&#10;Описание создано с высокой степенью достоверности">
            <a:extLst>
              <a:ext uri="{FF2B5EF4-FFF2-40B4-BE49-F238E27FC236}">
                <a16:creationId xmlns:a16="http://schemas.microsoft.com/office/drawing/2014/main" xmlns="" id="{ADEA8070-36FD-4301-A675-3442817FC5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14" y="412631"/>
            <a:ext cx="970572" cy="112432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899592" y="1844824"/>
            <a:ext cx="7371184" cy="3300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5000"/>
              </a:lnSpc>
              <a:buSzPct val="25000"/>
            </a:pPr>
            <a:r>
              <a:rPr lang="ru-RU" sz="4800" b="1" dirty="0" smtClean="0">
                <a:solidFill>
                  <a:srgbClr val="1F4E79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Модель </a:t>
            </a:r>
            <a:r>
              <a:rPr lang="ru-RU" sz="4800" b="1" dirty="0">
                <a:solidFill>
                  <a:srgbClr val="1F4E79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/>
            </a:r>
            <a:br>
              <a:rPr lang="ru-RU" sz="4800" b="1" dirty="0">
                <a:solidFill>
                  <a:srgbClr val="1F4E79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</a:br>
            <a:r>
              <a:rPr lang="ru-RU" sz="4000" b="1" dirty="0">
                <a:solidFill>
                  <a:srgbClr val="1F4E79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аттестации учителей </a:t>
            </a:r>
            <a:br>
              <a:rPr lang="ru-RU" sz="4000" b="1" dirty="0">
                <a:solidFill>
                  <a:srgbClr val="1F4E79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</a:br>
            <a:r>
              <a:rPr lang="ru-RU" sz="4000" b="1" dirty="0">
                <a:solidFill>
                  <a:srgbClr val="1F4E79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на основе использования единых федеральных оценочных материалов</a:t>
            </a:r>
            <a:endParaRPr lang="ru-RU" sz="4800" b="1" dirty="0">
              <a:solidFill>
                <a:srgbClr val="1F4E79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  <a:sym typeface="Arial"/>
            </a:endParaRPr>
          </a:p>
        </p:txBody>
      </p:sp>
      <p:sp>
        <p:nvSpPr>
          <p:cNvPr id="8" name="Подзаголовок 2">
            <a:extLst>
              <a:ext uri="{FF2B5EF4-FFF2-40B4-BE49-F238E27FC236}">
                <a16:creationId xmlns="" xmlns:a16="http://schemas.microsoft.com/office/drawing/2014/main" id="{2846A2B3-AA04-4109-994E-B2C54DEEB818}"/>
              </a:ext>
            </a:extLst>
          </p:cNvPr>
          <p:cNvSpPr txBox="1">
            <a:spLocks/>
          </p:cNvSpPr>
          <p:nvPr/>
        </p:nvSpPr>
        <p:spPr>
          <a:xfrm>
            <a:off x="1755351" y="554250"/>
            <a:ext cx="5599612" cy="104595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E7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br>
              <a:rPr kumimoji="0" lang="ru-RU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E7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E7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«Создание и внедрение модели аттестации педагогических работников на основе оценки их квалификации в соответствии с требованиями профессионального стандарта педагога и федеральных государственных образовательных стандартов общего образования»</a:t>
            </a:r>
            <a:endParaRPr kumimoji="0" lang="ru-RU" sz="1700" b="1" i="0" u="none" strike="noStrike" kern="1200" cap="none" spc="0" normalizeH="0" baseline="0" noProof="0" dirty="0">
              <a:ln>
                <a:noFill/>
              </a:ln>
              <a:solidFill>
                <a:srgbClr val="1F4E79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0" y="5517232"/>
            <a:ext cx="9144000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100"/>
              </a:lnSpc>
            </a:pPr>
            <a:r>
              <a:rPr lang="ru-RU" sz="19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Департамента государственной политики </a:t>
            </a:r>
            <a:br>
              <a:rPr lang="ru-RU" sz="19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9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общего образования МИНОБРНАУКИ РОССИИ</a:t>
            </a:r>
          </a:p>
          <a:p>
            <a:pPr>
              <a:lnSpc>
                <a:spcPts val="2100"/>
              </a:lnSpc>
            </a:pPr>
            <a:r>
              <a:rPr lang="ru-RU" sz="19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04.05.2018 г.  № 08-1134  «О проведении апробации»</a:t>
            </a:r>
            <a:endParaRPr lang="ru-RU" sz="1900" b="1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5291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2846A2B3-AA04-4109-994E-B2C54DEEB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5351" y="554250"/>
            <a:ext cx="5599612" cy="10459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</a:pP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b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«Создание и внедрение модели аттестации педагогических работников на основе оценки их квалификации в соответствии с требованиями профессионального стандарта педагога и федеральных государственных образовательных стандартов общего образования»</a:t>
            </a:r>
            <a:endParaRPr lang="ru-RU" sz="1700" b="1" dirty="0">
              <a:solidFill>
                <a:srgbClr val="1F4E79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51F761-0479-47BF-946B-84DC67427E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026" y="475874"/>
            <a:ext cx="861048" cy="1124327"/>
          </a:xfrm>
          <a:prstGeom prst="rect">
            <a:avLst/>
          </a:prstGeom>
        </p:spPr>
      </p:pic>
      <p:pic>
        <p:nvPicPr>
          <p:cNvPr id="7" name="Рисунок 6" descr="Изображение выглядит как внутренний, стена, игрушка&#10;&#10;Описание создано с высокой степенью достоверности">
            <a:extLst>
              <a:ext uri="{FF2B5EF4-FFF2-40B4-BE49-F238E27FC236}">
                <a16:creationId xmlns="" xmlns:a16="http://schemas.microsoft.com/office/drawing/2014/main" id="{ADEA8070-36FD-4301-A675-3442817FC5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14" y="412631"/>
            <a:ext cx="970572" cy="112432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755576" y="1700808"/>
            <a:ext cx="76853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психолого-педагогических </a:t>
            </a:r>
            <a:r>
              <a:rPr lang="ru-RU" sz="36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компетенций: </a:t>
            </a:r>
            <a:r>
              <a:rPr lang="ru-RU" sz="3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ВЫБОР УЧИТЕЛЯ</a:t>
            </a:r>
            <a:endParaRPr lang="ru-RU" sz="3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9451" y="3284984"/>
            <a:ext cx="2376264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индивидуализации </a:t>
            </a:r>
            <a:r>
              <a:rPr lang="ru-RU" sz="20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</a:t>
            </a:r>
            <a:endParaRPr lang="ru-RU" sz="20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827780" y="3284984"/>
            <a:ext cx="2376264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-514350" algn="ctr"/>
            <a:r>
              <a:rPr lang="ru-RU" sz="20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  <a:r>
              <a:rPr lang="ru-RU" sz="20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</a:t>
            </a:r>
            <a:r>
              <a:rPr lang="ru-RU" sz="20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УУД обучающихся</a:t>
            </a:r>
            <a:endParaRPr lang="ru-RU" sz="20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069771" y="3429000"/>
            <a:ext cx="1224136" cy="78319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ВИДЕОУРОК</a:t>
            </a:r>
            <a:endParaRPr lang="ru-RU" sz="20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700596" y="3356992"/>
            <a:ext cx="1224136" cy="80021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ru-RU" sz="1200" dirty="0" smtClean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КЕЙС</a:t>
            </a:r>
          </a:p>
          <a:p>
            <a:pPr algn="ctr"/>
            <a:endParaRPr lang="ru-RU" sz="9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7285991" y="3645024"/>
            <a:ext cx="36004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2657601" y="3645024"/>
            <a:ext cx="36004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874233" y="3431435"/>
            <a:ext cx="1440160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Symbol"/>
              </a:rPr>
              <a:t>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82827" y="5013176"/>
            <a:ext cx="2376264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-514350" algn="ctr"/>
            <a:r>
              <a:rPr lang="ru-RU" sz="20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формирования </a:t>
            </a:r>
            <a:br>
              <a:rPr lang="ru-RU" sz="20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УУД обучающихся</a:t>
            </a:r>
            <a:endParaRPr lang="ru-RU" sz="20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821156" y="5013176"/>
            <a:ext cx="2376264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-514350" algn="ctr"/>
            <a:r>
              <a:rPr lang="ru-RU" sz="20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индивидуализации обучения</a:t>
            </a:r>
            <a:endParaRPr lang="ru-RU" sz="20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063147" y="5157192"/>
            <a:ext cx="1224136" cy="78319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ВИДЕОУРОК</a:t>
            </a:r>
            <a:endParaRPr lang="ru-RU" sz="20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7693972" y="5085184"/>
            <a:ext cx="1224136" cy="80021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ru-RU" sz="1200" dirty="0" smtClean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КЕЙС</a:t>
            </a:r>
          </a:p>
          <a:p>
            <a:pPr algn="ctr"/>
            <a:endParaRPr lang="ru-RU" sz="9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трелка вправо 19"/>
          <p:cNvSpPr/>
          <p:nvPr/>
        </p:nvSpPr>
        <p:spPr>
          <a:xfrm>
            <a:off x="7279367" y="5373216"/>
            <a:ext cx="36004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2650977" y="5373216"/>
            <a:ext cx="36004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3867609" y="5159627"/>
            <a:ext cx="1440160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Symbol"/>
              </a:rPr>
              <a:t>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551514" y="4293096"/>
            <a:ext cx="2016224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sym typeface="Symbol"/>
              </a:rPr>
              <a:t>ИЛИ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875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2846A2B3-AA04-4109-994E-B2C54DEEB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5351" y="554250"/>
            <a:ext cx="5599612" cy="10459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</a:pP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b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«Создание и внедрение модели аттестации педагогических работников на основе оценки их квалификации в соответствии с требованиями профессионального стандарта педагога и федеральных государственных образовательных стандартов общего образования»</a:t>
            </a:r>
            <a:endParaRPr lang="ru-RU" sz="1700" b="1" dirty="0">
              <a:solidFill>
                <a:srgbClr val="1F4E79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51F761-0479-47BF-946B-84DC67427E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026" y="475874"/>
            <a:ext cx="861048" cy="1124327"/>
          </a:xfrm>
          <a:prstGeom prst="rect">
            <a:avLst/>
          </a:prstGeom>
        </p:spPr>
      </p:pic>
      <p:pic>
        <p:nvPicPr>
          <p:cNvPr id="7" name="Рисунок 6" descr="Изображение выглядит как внутренний, стена, игрушка&#10;&#10;Описание создано с высокой степенью достоверности">
            <a:extLst>
              <a:ext uri="{FF2B5EF4-FFF2-40B4-BE49-F238E27FC236}">
                <a16:creationId xmlns="" xmlns:a16="http://schemas.microsoft.com/office/drawing/2014/main" id="{ADEA8070-36FD-4301-A675-3442817FC5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14" y="412631"/>
            <a:ext cx="970572" cy="112432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755576" y="1700808"/>
            <a:ext cx="76853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  <a:r>
              <a:rPr lang="ru-RU" sz="36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коммуникативных компетенций: </a:t>
            </a:r>
            <a:r>
              <a:rPr lang="ru-RU" sz="3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ВЫБОР УЧИТЕЛЯ</a:t>
            </a:r>
            <a:endParaRPr lang="ru-RU" sz="3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9451" y="3009326"/>
            <a:ext cx="2376264" cy="141577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  <a:r>
              <a:rPr lang="ru-RU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воспитательных аспектов </a:t>
            </a:r>
            <a:r>
              <a:rPr lang="ru-RU" sz="16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педагогической деятельности</a:t>
            </a:r>
            <a:endParaRPr lang="ru-RU" sz="16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827780" y="3009326"/>
            <a:ext cx="2376264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-514350" algn="ctr"/>
            <a:r>
              <a:rPr lang="ru-RU" sz="20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создания мотивирующей образовательной среды</a:t>
            </a:r>
            <a:endParaRPr lang="ru-RU" sz="20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069771" y="3153342"/>
            <a:ext cx="1224136" cy="78319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ВИДЕОУРОК</a:t>
            </a:r>
            <a:endParaRPr lang="ru-RU" sz="20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700596" y="3081334"/>
            <a:ext cx="1224136" cy="80021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ru-RU" sz="1200" dirty="0" smtClean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КЕЙС</a:t>
            </a:r>
          </a:p>
          <a:p>
            <a:pPr algn="ctr"/>
            <a:endParaRPr lang="ru-RU" sz="9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7285991" y="3369366"/>
            <a:ext cx="36004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2657601" y="3369366"/>
            <a:ext cx="36004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874233" y="3155777"/>
            <a:ext cx="1440160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Symbol"/>
              </a:rPr>
              <a:t>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82827" y="5089247"/>
            <a:ext cx="2376264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-514350" algn="ctr"/>
            <a:r>
              <a:rPr lang="ru-RU" sz="20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создания мотивирующей образовательной среды</a:t>
            </a:r>
            <a:endParaRPr lang="ru-RU" sz="20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821156" y="5089247"/>
            <a:ext cx="2376264" cy="15081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воспитательных аспектов </a:t>
            </a:r>
            <a:r>
              <a:rPr lang="ru-RU" sz="16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педагогической деятельности</a:t>
            </a:r>
            <a:endParaRPr lang="ru-RU" sz="20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063147" y="5233263"/>
            <a:ext cx="1224136" cy="78319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ВИДЕОУРОК</a:t>
            </a:r>
            <a:endParaRPr lang="ru-RU" sz="20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7693972" y="5161255"/>
            <a:ext cx="1224136" cy="80021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ru-RU" sz="1200" dirty="0" smtClean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КЕЙС</a:t>
            </a:r>
          </a:p>
          <a:p>
            <a:pPr algn="ctr"/>
            <a:endParaRPr lang="ru-RU" sz="9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трелка вправо 19"/>
          <p:cNvSpPr/>
          <p:nvPr/>
        </p:nvSpPr>
        <p:spPr>
          <a:xfrm>
            <a:off x="7279367" y="5449287"/>
            <a:ext cx="36004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2650977" y="5449287"/>
            <a:ext cx="36004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3867609" y="5235698"/>
            <a:ext cx="1440160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Symbol"/>
              </a:rPr>
              <a:t>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551514" y="4293096"/>
            <a:ext cx="2016224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sym typeface="Symbol"/>
              </a:rPr>
              <a:t>ИЛИ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875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2846A2B3-AA04-4109-994E-B2C54DEEB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5351" y="554250"/>
            <a:ext cx="5599612" cy="10459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</a:pP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b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«Создание и внедрение модели аттестации педагогических работников на основе оценки их квалификации в соответствии с требованиями профессионального стандарта педагога и федеральных государственных образовательных стандартов общего образования»</a:t>
            </a:r>
            <a:endParaRPr lang="ru-RU" sz="1700" b="1" dirty="0">
              <a:solidFill>
                <a:srgbClr val="1F4E79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51F761-0479-47BF-946B-84DC67427E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026" y="475874"/>
            <a:ext cx="861048" cy="1124327"/>
          </a:xfrm>
          <a:prstGeom prst="rect">
            <a:avLst/>
          </a:prstGeom>
        </p:spPr>
      </p:pic>
      <p:pic>
        <p:nvPicPr>
          <p:cNvPr id="7" name="Рисунок 6" descr="Изображение выглядит как внутренний, стена, игрушка&#10;&#10;Описание создано с высокой степенью достоверности">
            <a:extLst>
              <a:ext uri="{FF2B5EF4-FFF2-40B4-BE49-F238E27FC236}">
                <a16:creationId xmlns="" xmlns:a16="http://schemas.microsoft.com/office/drawing/2014/main" id="{ADEA8070-36FD-4301-A675-3442817FC5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14" y="412631"/>
            <a:ext cx="970572" cy="112432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717348" y="2385221"/>
            <a:ext cx="768536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4000"/>
              </a:lnSpc>
              <a:buSzPct val="25000"/>
            </a:pPr>
            <a:r>
              <a:rPr lang="ru-RU" sz="30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Апробация </a:t>
            </a:r>
            <a:r>
              <a:rPr lang="ru-RU" sz="3000" b="1" dirty="0">
                <a:solidFill>
                  <a:srgbClr val="1F4E7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разработанной модели аттестации учителей на основе использования проектов типовых комплектов ЕФОМ для проведения аттестации педагогических работников, замещающих должность «учитель»</a:t>
            </a:r>
            <a:endParaRPr lang="ru-RU" sz="3000" b="1" dirty="0">
              <a:solidFill>
                <a:srgbClr val="1F4E79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5291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2846A2B3-AA04-4109-994E-B2C54DEEB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5351" y="554250"/>
            <a:ext cx="5599612" cy="10459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</a:pP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b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«Создание и внедрение модели аттестации педагогических работников на основе оценки их квалификации в соответствии с требованиями профессионального стандарта педагога и федеральных государственных образовательных стандартов общего образования»</a:t>
            </a:r>
            <a:endParaRPr lang="ru-RU" sz="1700" b="1" dirty="0">
              <a:solidFill>
                <a:srgbClr val="1F4E79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51F761-0479-47BF-946B-84DC67427E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026" y="475874"/>
            <a:ext cx="861048" cy="1124327"/>
          </a:xfrm>
          <a:prstGeom prst="rect">
            <a:avLst/>
          </a:prstGeom>
        </p:spPr>
      </p:pic>
      <p:pic>
        <p:nvPicPr>
          <p:cNvPr id="7" name="Рисунок 6" descr="Изображение выглядит как внутренний, стена, игрушка&#10;&#10;Описание создано с высокой степенью достоверности">
            <a:extLst>
              <a:ext uri="{FF2B5EF4-FFF2-40B4-BE49-F238E27FC236}">
                <a16:creationId xmlns="" xmlns:a16="http://schemas.microsoft.com/office/drawing/2014/main" id="{ADEA8070-36FD-4301-A675-3442817FC5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14" y="412631"/>
            <a:ext cx="970572" cy="112432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657714" y="2060849"/>
            <a:ext cx="76853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проведения </a:t>
            </a:r>
            <a:r>
              <a:rPr lang="ru-RU" sz="36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апробации</a:t>
            </a:r>
            <a:endParaRPr lang="ru-RU" sz="36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63679" y="2924944"/>
            <a:ext cx="768536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добровольность;</a:t>
            </a:r>
          </a:p>
          <a:p>
            <a:pPr algn="just"/>
            <a:r>
              <a:rPr lang="ru-RU" sz="32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конфиденциальность;</a:t>
            </a:r>
          </a:p>
          <a:p>
            <a:pPr algn="just"/>
            <a:r>
              <a:rPr lang="ru-RU" sz="32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соблюдение прав и социальных гарантий педагогических работников.</a:t>
            </a:r>
          </a:p>
        </p:txBody>
      </p:sp>
    </p:spTree>
    <p:extLst>
      <p:ext uri="{BB962C8B-B14F-4D97-AF65-F5344CB8AC3E}">
        <p14:creationId xmlns="" xmlns:p14="http://schemas.microsoft.com/office/powerpoint/2010/main" val="176276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2846A2B3-AA04-4109-994E-B2C54DEEB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5351" y="554250"/>
            <a:ext cx="5599612" cy="10459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</a:pP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b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«Создание и внедрение модели аттестации педагогических работников на основе оценки их квалификации в соответствии с требованиями профессионального стандарта педагога и федеральных государственных образовательных стандартов общего образования»</a:t>
            </a:r>
            <a:endParaRPr lang="ru-RU" sz="1700" b="1" dirty="0">
              <a:solidFill>
                <a:srgbClr val="1F4E79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51F761-0479-47BF-946B-84DC67427E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026" y="475874"/>
            <a:ext cx="861048" cy="1124327"/>
          </a:xfrm>
          <a:prstGeom prst="rect">
            <a:avLst/>
          </a:prstGeom>
        </p:spPr>
      </p:pic>
      <p:pic>
        <p:nvPicPr>
          <p:cNvPr id="7" name="Рисунок 6" descr="Изображение выглядит как внутренний, стена, игрушка&#10;&#10;Описание создано с высокой степенью достоверности">
            <a:extLst>
              <a:ext uri="{FF2B5EF4-FFF2-40B4-BE49-F238E27FC236}">
                <a16:creationId xmlns="" xmlns:a16="http://schemas.microsoft.com/office/drawing/2014/main" id="{ADEA8070-36FD-4301-A675-3442817FC5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14" y="412631"/>
            <a:ext cx="970572" cy="112432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657714" y="2060849"/>
            <a:ext cx="76853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36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апробации -</a:t>
            </a:r>
            <a:endParaRPr lang="ru-RU" sz="36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20642" y="2924944"/>
            <a:ext cx="76853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экспертиза</a:t>
            </a:r>
            <a:r>
              <a:rPr lang="ru-RU" sz="24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профессиональным сообществом</a:t>
            </a:r>
            <a:r>
              <a:rPr lang="ru-RU" sz="24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разработанной </a:t>
            </a:r>
            <a:r>
              <a:rPr lang="ru-RU" sz="2400" b="1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модели</a:t>
            </a:r>
            <a:r>
              <a:rPr lang="ru-RU" sz="24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аттестации учителей на основе использования проектов типовых комплектов единых федеральных оценочных материалов </a:t>
            </a:r>
            <a:r>
              <a:rPr lang="ru-RU" sz="24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4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аттестации педагогических работников, замещающих должность «учитель».</a:t>
            </a:r>
          </a:p>
        </p:txBody>
      </p:sp>
    </p:spTree>
    <p:extLst>
      <p:ext uri="{BB962C8B-B14F-4D97-AF65-F5344CB8AC3E}">
        <p14:creationId xmlns="" xmlns:p14="http://schemas.microsoft.com/office/powerpoint/2010/main" val="47194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2846A2B3-AA04-4109-994E-B2C54DEEB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5351" y="554250"/>
            <a:ext cx="5599612" cy="10459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</a:pP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b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«Создание и внедрение модели аттестации педагогических работников на основе оценки их квалификации в соответствии с требованиями профессионального стандарта педагога и федеральных государственных образовательных стандартов общего образования»</a:t>
            </a:r>
            <a:endParaRPr lang="ru-RU" sz="1700" b="1" dirty="0">
              <a:solidFill>
                <a:srgbClr val="1F4E79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51F761-0479-47BF-946B-84DC67427E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026" y="475874"/>
            <a:ext cx="861048" cy="1124327"/>
          </a:xfrm>
          <a:prstGeom prst="rect">
            <a:avLst/>
          </a:prstGeom>
        </p:spPr>
      </p:pic>
      <p:pic>
        <p:nvPicPr>
          <p:cNvPr id="7" name="Рисунок 6" descr="Изображение выглядит как внутренний, стена, игрушка&#10;&#10;Описание создано с высокой степенью достоверности">
            <a:extLst>
              <a:ext uri="{FF2B5EF4-FFF2-40B4-BE49-F238E27FC236}">
                <a16:creationId xmlns="" xmlns:a16="http://schemas.microsoft.com/office/drawing/2014/main" id="{ADEA8070-36FD-4301-A675-3442817FC5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14" y="412631"/>
            <a:ext cx="970572" cy="112432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657714" y="1853825"/>
            <a:ext cx="76853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endParaRPr lang="ru-RU" sz="32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2645624"/>
            <a:ext cx="7759586" cy="318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привлечение </a:t>
            </a:r>
            <a:r>
              <a:rPr lang="ru-RU" sz="20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профессионального сообщества к </a:t>
            </a:r>
            <a:r>
              <a:rPr lang="ru-RU" sz="2000" dirty="0" err="1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деятельностной</a:t>
            </a:r>
            <a:r>
              <a:rPr lang="ru-RU" sz="20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экспертизе элементов модели аттестации на основе использования ЕФОМ на добровольной основе при соблюдении условий конфиденциальности</a:t>
            </a:r>
            <a:r>
              <a:rPr lang="ru-RU" sz="20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ru-RU" sz="10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апробация элементов модели аттестации, вынесение экспертных заключений всеми участниками апробации (предоставление соответствующих протоколов</a:t>
            </a:r>
            <a:r>
              <a:rPr lang="ru-RU" sz="20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ru-RU" sz="10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</a:t>
            </a:r>
            <a:r>
              <a:rPr lang="ru-RU" sz="20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типовых/вариативных </a:t>
            </a:r>
            <a:r>
              <a:rPr lang="ru-RU" sz="20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подходов учета региональной специфики при рассмотрении элементов модели аттестации</a:t>
            </a:r>
            <a:r>
              <a:rPr lang="ru-RU" sz="20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590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2846A2B3-AA04-4109-994E-B2C54DEEB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5351" y="554250"/>
            <a:ext cx="5599612" cy="10459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</a:pP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b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«Создание и внедрение модели аттестации педагогических работников на основе оценки их квалификации в соответствии с требованиями профессионального стандарта педагога и федеральных государственных образовательных стандартов общего образования»</a:t>
            </a:r>
            <a:endParaRPr lang="ru-RU" sz="1700" b="1" dirty="0">
              <a:solidFill>
                <a:srgbClr val="1F4E79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51F761-0479-47BF-946B-84DC67427E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026" y="475874"/>
            <a:ext cx="861048" cy="1124327"/>
          </a:xfrm>
          <a:prstGeom prst="rect">
            <a:avLst/>
          </a:prstGeom>
        </p:spPr>
      </p:pic>
      <p:pic>
        <p:nvPicPr>
          <p:cNvPr id="7" name="Рисунок 6" descr="Изображение выглядит как внутренний, стена, игрушка&#10;&#10;Описание создано с высокой степенью достоверности">
            <a:extLst>
              <a:ext uri="{FF2B5EF4-FFF2-40B4-BE49-F238E27FC236}">
                <a16:creationId xmlns="" xmlns:a16="http://schemas.microsoft.com/office/drawing/2014/main" id="{ADEA8070-36FD-4301-A675-3442817FC5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14" y="412631"/>
            <a:ext cx="970572" cy="112432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657714" y="2645624"/>
            <a:ext cx="7685360" cy="36394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sz="20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экспертных заключений (протоколов) участников апробации с целью дальнейшего внесения соответствующих изменений в модель аттестации</a:t>
            </a:r>
            <a:r>
              <a:rPr lang="ru-RU" sz="20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ru-RU" sz="10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доработка модели аттестации учителей на основе использования проектов типовых комплектов ЕФОМ для представления на общественно-профессиональное обсуждение в субъектах РФ</a:t>
            </a:r>
            <a:r>
              <a:rPr lang="ru-RU" sz="20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ru-RU" sz="10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общественно-профессионального обсуждения по итогам апробации модели аттестации на основе использования ЕФОМ</a:t>
            </a:r>
            <a:r>
              <a:rPr lang="ru-RU" sz="20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ru-RU" sz="10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Всероссийской конференции</a:t>
            </a:r>
            <a:r>
              <a:rPr lang="ru-RU" sz="20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7714" y="1853450"/>
            <a:ext cx="76853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endParaRPr lang="ru-RU" sz="32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590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2846A2B3-AA04-4109-994E-B2C54DEEB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5351" y="554250"/>
            <a:ext cx="5599612" cy="10459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</a:pP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b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«Создание и внедрение модели аттестации педагогических работников на основе оценки их квалификации в соответствии с требованиями профессионального стандарта педагога и федеральных государственных образовательных стандартов общего образования»</a:t>
            </a:r>
            <a:endParaRPr lang="ru-RU" sz="1700" b="1" dirty="0">
              <a:solidFill>
                <a:srgbClr val="1F4E79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51F761-0479-47BF-946B-84DC67427E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026" y="475874"/>
            <a:ext cx="861048" cy="1124327"/>
          </a:xfrm>
          <a:prstGeom prst="rect">
            <a:avLst/>
          </a:prstGeom>
        </p:spPr>
      </p:pic>
      <p:pic>
        <p:nvPicPr>
          <p:cNvPr id="7" name="Рисунок 6" descr="Изображение выглядит как внутренний, стена, игрушка&#10;&#10;Описание создано с высокой степенью достоверности">
            <a:extLst>
              <a:ext uri="{FF2B5EF4-FFF2-40B4-BE49-F238E27FC236}">
                <a16:creationId xmlns="" xmlns:a16="http://schemas.microsoft.com/office/drawing/2014/main" id="{ADEA8070-36FD-4301-A675-3442817FC5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14" y="412631"/>
            <a:ext cx="970572" cy="112432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657714" y="2276872"/>
            <a:ext cx="768536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</a:t>
            </a:r>
            <a:r>
              <a:rPr lang="ru-RU" sz="17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давшие добровольное согласие на участие в </a:t>
            </a:r>
            <a:r>
              <a:rPr lang="ru-RU" sz="17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апробации:</a:t>
            </a:r>
            <a:endParaRPr lang="ru-RU" sz="17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ru-RU" sz="17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не имеющие действующей квалификационной категории;</a:t>
            </a:r>
          </a:p>
          <a:p>
            <a:pPr lvl="1" algn="just"/>
            <a:r>
              <a:rPr lang="ru-RU" sz="17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имеющие первую квалификационную категорию;</a:t>
            </a:r>
          </a:p>
          <a:p>
            <a:pPr lvl="1" algn="just"/>
            <a:r>
              <a:rPr lang="ru-RU" sz="17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7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имеющие высшую квалификационную категорию;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педагогические коллективы </a:t>
            </a:r>
            <a:r>
              <a:rPr lang="ru-RU" sz="17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организации;</a:t>
            </a:r>
            <a:endParaRPr lang="ru-RU" sz="17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700" b="1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проектные группы</a:t>
            </a:r>
            <a:r>
              <a:rPr lang="ru-RU" sz="17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созданные </a:t>
            </a:r>
            <a:r>
              <a:rPr lang="ru-RU" sz="1700" b="1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базе аттестационных комиссий</a:t>
            </a:r>
            <a:r>
              <a:rPr lang="ru-RU" sz="17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сформированных уполномоченными органами государственной власти в субъектах Российской Федерации, </a:t>
            </a:r>
            <a:r>
              <a:rPr lang="ru-RU" sz="1700" b="1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участием представителей Общероссийского Профсоюза образования</a:t>
            </a:r>
            <a:r>
              <a:rPr lang="ru-RU" sz="17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делегированных его Центральным Советом, привлеченных </a:t>
            </a:r>
            <a:r>
              <a:rPr lang="ru-RU" sz="17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экспертов;</a:t>
            </a:r>
            <a:endParaRPr lang="ru-RU" sz="17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700" b="1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общественно-профессиональные объединения</a:t>
            </a:r>
            <a:r>
              <a:rPr lang="ru-RU" sz="17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(ассоциации) педагогических </a:t>
            </a:r>
            <a:r>
              <a:rPr lang="ru-RU" sz="17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работников;</a:t>
            </a:r>
            <a:endParaRPr lang="ru-RU" sz="17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7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ФГБОУ ВО «Московский государственный психолого-педагогический университет</a:t>
            </a:r>
            <a:r>
              <a:rPr lang="ru-RU" sz="17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17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60689" y="1747615"/>
            <a:ext cx="7685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</a:t>
            </a:r>
            <a:r>
              <a:rPr lang="ru-RU" sz="24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</a:t>
            </a:r>
            <a:endParaRPr lang="ru-RU" sz="16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590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2846A2B3-AA04-4109-994E-B2C54DEEB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5351" y="554250"/>
            <a:ext cx="5599612" cy="10459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</a:pP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b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«Создание и внедрение модели аттестации педагогических работников на основе оценки их квалификации в соответствии с требованиями профессионального стандарта педагога и федеральных государственных образовательных стандартов общего образования»</a:t>
            </a:r>
            <a:endParaRPr lang="ru-RU" sz="1700" b="1" dirty="0">
              <a:solidFill>
                <a:srgbClr val="1F4E79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51F761-0479-47BF-946B-84DC67427E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026" y="475874"/>
            <a:ext cx="861048" cy="1124327"/>
          </a:xfrm>
          <a:prstGeom prst="rect">
            <a:avLst/>
          </a:prstGeom>
        </p:spPr>
      </p:pic>
      <p:pic>
        <p:nvPicPr>
          <p:cNvPr id="7" name="Рисунок 6" descr="Изображение выглядит как внутренний, стена, игрушка&#10;&#10;Описание создано с высокой степенью достоверности">
            <a:extLst>
              <a:ext uri="{FF2B5EF4-FFF2-40B4-BE49-F238E27FC236}">
                <a16:creationId xmlns="" xmlns:a16="http://schemas.microsoft.com/office/drawing/2014/main" id="{ADEA8070-36FD-4301-A675-3442817FC5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14" y="412631"/>
            <a:ext cx="970572" cy="112432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657714" y="2768735"/>
            <a:ext cx="76853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ЕФОМ </a:t>
            </a:r>
            <a:r>
              <a:rPr lang="ru-RU" sz="24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психолого-педагогической и коммуникативной компетенциям и </a:t>
            </a:r>
            <a:r>
              <a:rPr lang="ru-RU" sz="2400" dirty="0" err="1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апробационные</a:t>
            </a:r>
            <a:r>
              <a:rPr lang="ru-RU" sz="24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прототипы ЕФОМ по педагогической и методической компетенциям (по русскому языку и математике);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 работодателя;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результаты обучающихся;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 мнения выпускников общеобразовательных организаций.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57714" y="1691517"/>
            <a:ext cx="76853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Элементы модели аттестации, вынесенные в </a:t>
            </a:r>
            <a:r>
              <a:rPr lang="ru-RU" sz="32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апробацию</a:t>
            </a:r>
            <a:endParaRPr lang="ru-RU" sz="32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590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2846A2B3-AA04-4109-994E-B2C54DEEB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5351" y="554250"/>
            <a:ext cx="5599612" cy="10459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</a:pP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b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«Создание и внедрение модели аттестации педагогических работников на основе оценки их квалификации в соответствии с требованиями профессионального стандарта педагога и федеральных государственных образовательных стандартов общего образования»</a:t>
            </a:r>
            <a:endParaRPr lang="ru-RU" sz="1700" b="1" dirty="0">
              <a:solidFill>
                <a:srgbClr val="1F4E79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51F761-0479-47BF-946B-84DC67427E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026" y="475874"/>
            <a:ext cx="861048" cy="1124327"/>
          </a:xfrm>
          <a:prstGeom prst="rect">
            <a:avLst/>
          </a:prstGeom>
        </p:spPr>
      </p:pic>
      <p:pic>
        <p:nvPicPr>
          <p:cNvPr id="7" name="Рисунок 6" descr="Изображение выглядит как внутренний, стена, игрушка&#10;&#10;Описание создано с высокой степенью достоверности">
            <a:extLst>
              <a:ext uri="{FF2B5EF4-FFF2-40B4-BE49-F238E27FC236}">
                <a16:creationId xmlns="" xmlns:a16="http://schemas.microsoft.com/office/drawing/2014/main" id="{ADEA8070-36FD-4301-A675-3442817FC5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14" y="412631"/>
            <a:ext cx="970572" cy="112432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658270" y="2492896"/>
            <a:ext cx="76853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прохождение учителями ЕФОМ </a:t>
            </a:r>
            <a:r>
              <a:rPr lang="ru-RU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психолого-педагогической и коммуникативной компетенциям и </a:t>
            </a:r>
            <a:r>
              <a:rPr lang="ru-RU" dirty="0" err="1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апробационных</a:t>
            </a:r>
            <a:r>
              <a:rPr lang="ru-RU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прототипов ЕФОМ по предметной и методической компетенциям, представление экспертного заключения по пройденным </a:t>
            </a:r>
            <a:r>
              <a:rPr lang="ru-RU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материалам;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ru-RU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экспертиза, доработка и предоставление </a:t>
            </a:r>
            <a:r>
              <a:rPr lang="ru-RU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педагогическими коллективами типовой </a:t>
            </a:r>
            <a:r>
              <a:rPr lang="ru-RU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справки работодателя, включающей:</a:t>
            </a:r>
          </a:p>
          <a:p>
            <a:pPr lvl="1" algn="just"/>
            <a:r>
              <a:rPr lang="ru-RU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социокультурную характеристику класса/ школы; </a:t>
            </a:r>
          </a:p>
          <a:p>
            <a:pPr lvl="1" algn="just"/>
            <a:r>
              <a:rPr lang="ru-RU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иные условия профессиональной деятельности; </a:t>
            </a:r>
          </a:p>
          <a:p>
            <a:pPr lvl="1" algn="just"/>
            <a:r>
              <a:rPr lang="ru-RU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учет мнения обучающихся;</a:t>
            </a:r>
          </a:p>
          <a:p>
            <a:pPr lvl="1" algn="just"/>
            <a:r>
              <a:rPr lang="ru-RU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учет мнения выпускников (при наличии);</a:t>
            </a:r>
          </a:p>
          <a:p>
            <a:pPr lvl="1" algn="just"/>
            <a:r>
              <a:rPr lang="ru-RU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учет индивидуальных достижений учителя</a:t>
            </a:r>
            <a:r>
              <a:rPr lang="ru-RU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57714" y="1772816"/>
            <a:ext cx="7685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ходе апробации </a:t>
            </a:r>
            <a:r>
              <a:rPr lang="ru-RU" sz="32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предполагается</a:t>
            </a:r>
            <a:endParaRPr lang="ru-RU" sz="32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590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2846A2B3-AA04-4109-994E-B2C54DEEB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5351" y="554250"/>
            <a:ext cx="5599612" cy="10459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</a:pPr>
            <a:r>
              <a:rPr lang="ru-RU" sz="1700" b="1" dirty="0" smtClean="0">
                <a:solidFill>
                  <a:srgbClr val="005AA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br>
              <a:rPr lang="ru-RU" sz="1700" b="1" dirty="0" smtClean="0">
                <a:solidFill>
                  <a:srgbClr val="005AA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rgbClr val="005AA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«Создание и внедрение модели аттестации педагогических работников на основе оценки их квалификации в соответствии с требованиями профессионального стандарта педагога и федеральных государственных образовательных стандартов общего образования»</a:t>
            </a:r>
            <a:endParaRPr lang="ru-RU" sz="1700" b="1" dirty="0">
              <a:solidFill>
                <a:srgbClr val="005AA4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51F761-0479-47BF-946B-84DC67427E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026" y="475874"/>
            <a:ext cx="861048" cy="1124327"/>
          </a:xfrm>
          <a:prstGeom prst="rect">
            <a:avLst/>
          </a:prstGeom>
        </p:spPr>
      </p:pic>
      <p:pic>
        <p:nvPicPr>
          <p:cNvPr id="7" name="Рисунок 6" descr="Изображение выглядит как внутренний, стена, игрушка&#10;&#10;Описание создано с высокой степенью достоверности">
            <a:extLst>
              <a:ext uri="{FF2B5EF4-FFF2-40B4-BE49-F238E27FC236}">
                <a16:creationId xmlns="" xmlns:a16="http://schemas.microsoft.com/office/drawing/2014/main" id="{ADEA8070-36FD-4301-A675-3442817FC5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14" y="412631"/>
            <a:ext cx="970572" cy="1124326"/>
          </a:xfrm>
          <a:prstGeom prst="rect">
            <a:avLst/>
          </a:prstGeom>
        </p:spPr>
      </p:pic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657714" y="1772816"/>
            <a:ext cx="7946736" cy="4680520"/>
          </a:xfrm>
          <a:prstGeom prst="rect">
            <a:avLst/>
          </a:prstGeom>
          <a:solidFill>
            <a:schemeClr val="accent1">
              <a:alpha val="64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3400"/>
              </a:lnSpc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mr-IN" sz="2800" dirty="0">
                <a:latin typeface="Times New Roman" panose="02020603050405020304" pitchFamily="18" charset="0"/>
              </a:rPr>
              <a:t>…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обеспечить формирование 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национальной системы учительского роста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направленной на 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педагогических работников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уровней </a:t>
            </a:r>
            <a:b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владения профессиональными компетенциями, </a:t>
            </a:r>
            <a:b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подтверждаемыми результатами аттестации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 также на учёт мнения выпускников общеобразовательных организаций …»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Поручение Президента Российской Федерации </a:t>
            </a:r>
            <a:b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 итогам заседания Государственного совета от 23.12.2015) </a:t>
            </a:r>
            <a:endParaRPr lang="ru-RU" sz="20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875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2846A2B3-AA04-4109-994E-B2C54DEEB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5351" y="554250"/>
            <a:ext cx="5599612" cy="10459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</a:pP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b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«Создание и внедрение модели аттестации педагогических работников на основе оценки их квалификации в соответствии с требованиями профессионального стандарта педагога и федеральных государственных образовательных стандартов общего образования»</a:t>
            </a:r>
            <a:endParaRPr lang="ru-RU" sz="1700" b="1" dirty="0">
              <a:solidFill>
                <a:srgbClr val="1F4E79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51F761-0479-47BF-946B-84DC67427E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026" y="475874"/>
            <a:ext cx="861048" cy="1124327"/>
          </a:xfrm>
          <a:prstGeom prst="rect">
            <a:avLst/>
          </a:prstGeom>
        </p:spPr>
      </p:pic>
      <p:pic>
        <p:nvPicPr>
          <p:cNvPr id="7" name="Рисунок 6" descr="Изображение выглядит как внутренний, стена, игрушка&#10;&#10;Описание создано с высокой степенью достоверности">
            <a:extLst>
              <a:ext uri="{FF2B5EF4-FFF2-40B4-BE49-F238E27FC236}">
                <a16:creationId xmlns="" xmlns:a16="http://schemas.microsoft.com/office/drawing/2014/main" id="{ADEA8070-36FD-4301-A675-3442817FC5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14" y="412631"/>
            <a:ext cx="970572" cy="112432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83568" y="2492896"/>
            <a:ext cx="76853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педагогическими коллективами представления </a:t>
            </a:r>
            <a:r>
              <a:rPr lang="ru-RU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работодателя учителя, содержащего сведения об образовательных результатах обучающихся учителя, участвующего в апробации, </a:t>
            </a:r>
            <a:r>
              <a:rPr lang="ru-RU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последние пять лет</a:t>
            </a:r>
            <a:r>
              <a:rPr lang="ru-RU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ru-RU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апробация </a:t>
            </a:r>
            <a:r>
              <a:rPr lang="ru-RU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педагогическими коллективами методики </a:t>
            </a:r>
            <a:r>
              <a:rPr lang="ru-RU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учета мнения выпускников общеобразовательных организаций, выработка предложений, новых способов сбора и анализа мнений выпускников общеобразовательных </a:t>
            </a:r>
            <a:r>
              <a:rPr lang="ru-RU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ru-RU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участниками апробации предложений </a:t>
            </a:r>
            <a:r>
              <a:rPr lang="ru-RU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доработке модели аттестации на основе использования ЕФОМ, порядка проведения аттестации педагогических работников, замещающих должность «учитель</a:t>
            </a:r>
            <a:r>
              <a:rPr lang="ru-RU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анализ полученного массива данных.</a:t>
            </a:r>
            <a:endParaRPr lang="ru-RU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7714" y="1768460"/>
            <a:ext cx="7685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ходе апробации </a:t>
            </a:r>
            <a:r>
              <a:rPr lang="ru-RU" sz="32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предполагается</a:t>
            </a:r>
            <a:endParaRPr lang="ru-RU" sz="32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590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2846A2B3-AA04-4109-994E-B2C54DEEB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5351" y="554250"/>
            <a:ext cx="5599612" cy="10459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</a:pP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b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«Создание и внедрение модели аттестации педагогических работников на основе оценки их квалификации в соответствии с требованиями профессионального стандарта педагога и федеральных государственных образовательных стандартов общего образования»</a:t>
            </a:r>
            <a:endParaRPr lang="ru-RU" sz="1700" b="1" dirty="0">
              <a:solidFill>
                <a:srgbClr val="1F4E79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51F761-0479-47BF-946B-84DC67427E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026" y="475874"/>
            <a:ext cx="861048" cy="1124327"/>
          </a:xfrm>
          <a:prstGeom prst="rect">
            <a:avLst/>
          </a:prstGeom>
        </p:spPr>
      </p:pic>
      <p:pic>
        <p:nvPicPr>
          <p:cNvPr id="7" name="Рисунок 6" descr="Изображение выглядит как внутренний, стена, игрушка&#10;&#10;Описание создано с высокой степенью достоверности">
            <a:extLst>
              <a:ext uri="{FF2B5EF4-FFF2-40B4-BE49-F238E27FC236}">
                <a16:creationId xmlns="" xmlns:a16="http://schemas.microsoft.com/office/drawing/2014/main" id="{ADEA8070-36FD-4301-A675-3442817FC5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14" y="412631"/>
            <a:ext cx="970572" cy="112432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657714" y="2060849"/>
            <a:ext cx="76853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 проведения </a:t>
            </a:r>
            <a:r>
              <a:rPr lang="ru-RU" sz="36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апробации</a:t>
            </a:r>
            <a:endParaRPr lang="ru-RU" sz="36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7714" y="3270868"/>
            <a:ext cx="76853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 - июнь </a:t>
            </a:r>
            <a:r>
              <a:rPr lang="ru-RU" sz="36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sz="36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endParaRPr lang="ru-RU" sz="36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590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2846A2B3-AA04-4109-994E-B2C54DEEB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5351" y="554250"/>
            <a:ext cx="5599612" cy="10459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</a:pP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b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«Создание и внедрение модели аттестации педагогических работников на основе оценки их квалификации в соответствии с требованиями профессионального стандарта педагога и федеральных государственных образовательных стандартов общего образования»</a:t>
            </a:r>
            <a:endParaRPr lang="ru-RU" sz="1700" b="1" dirty="0">
              <a:solidFill>
                <a:srgbClr val="1F4E79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51F761-0479-47BF-946B-84DC67427E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026" y="475874"/>
            <a:ext cx="861048" cy="1124327"/>
          </a:xfrm>
          <a:prstGeom prst="rect">
            <a:avLst/>
          </a:prstGeom>
        </p:spPr>
      </p:pic>
      <p:pic>
        <p:nvPicPr>
          <p:cNvPr id="7" name="Рисунок 6" descr="Изображение выглядит как внутренний, стена, игрушка&#10;&#10;Описание создано с высокой степенью достоверности">
            <a:extLst>
              <a:ext uri="{FF2B5EF4-FFF2-40B4-BE49-F238E27FC236}">
                <a16:creationId xmlns="" xmlns:a16="http://schemas.microsoft.com/office/drawing/2014/main" id="{ADEA8070-36FD-4301-A675-3442817FC5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14" y="412631"/>
            <a:ext cx="970572" cy="112432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683568" y="3356991"/>
            <a:ext cx="76853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</a:t>
            </a:r>
            <a:r>
              <a:rPr lang="ru-RU" sz="28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давших </a:t>
            </a:r>
            <a:r>
              <a:rPr lang="ru-RU" sz="28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добровольное согласие </a:t>
            </a:r>
            <a:r>
              <a:rPr lang="ru-RU" sz="28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</a:t>
            </a:r>
            <a:r>
              <a:rPr lang="ru-RU" sz="28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апробации</a:t>
            </a:r>
            <a:endParaRPr lang="ru-RU" sz="28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2636912"/>
            <a:ext cx="76853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</a:t>
            </a:r>
            <a:r>
              <a:rPr lang="ru-RU" sz="32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апробации -</a:t>
            </a:r>
            <a:endParaRPr lang="ru-RU" sz="32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590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2846A2B3-AA04-4109-994E-B2C54DEEB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5351" y="554250"/>
            <a:ext cx="5599612" cy="10459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</a:pP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b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«Создание и внедрение модели аттестации педагогических работников на основе оценки их квалификации в соответствии с требованиями профессионального стандарта педагога и федеральных государственных образовательных стандартов общего образования»</a:t>
            </a:r>
            <a:endParaRPr lang="ru-RU" sz="1700" b="1" dirty="0">
              <a:solidFill>
                <a:srgbClr val="1F4E79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4E51F761-0479-47BF-946B-84DC67427E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026" y="475874"/>
            <a:ext cx="861048" cy="1124327"/>
          </a:xfrm>
          <a:prstGeom prst="rect">
            <a:avLst/>
          </a:prstGeom>
        </p:spPr>
      </p:pic>
      <p:pic>
        <p:nvPicPr>
          <p:cNvPr id="7" name="Рисунок 6" descr="Изображение выглядит как внутренний, стена, игрушка&#10;&#10;Описание создано с высокой степенью достоверности">
            <a:extLst>
              <a:ext uri="{FF2B5EF4-FFF2-40B4-BE49-F238E27FC236}">
                <a16:creationId xmlns:a16="http://schemas.microsoft.com/office/drawing/2014/main" xmlns="" id="{ADEA8070-36FD-4301-A675-3442817FC5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14" y="412631"/>
            <a:ext cx="970572" cy="1124326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62949594"/>
              </p:ext>
            </p:extLst>
          </p:nvPr>
        </p:nvGraphicFramePr>
        <p:xfrm>
          <a:off x="1450854" y="1700808"/>
          <a:ext cx="6208606" cy="5029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6313"/>
                <a:gridCol w="1648943"/>
                <a:gridCol w="580920"/>
                <a:gridCol w="3722430"/>
              </a:tblGrid>
              <a:tr h="2222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Федеральный округ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Регионы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2304"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 anchor="ctr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Центральный ФО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Рязанская область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/>
                </a:tc>
              </a:tr>
              <a:tr h="2223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Ярославская область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/>
                </a:tc>
              </a:tr>
              <a:tr h="222304"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 anchor="ctr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Северо-Западный ФО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Ленинградская область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/>
                </a:tc>
              </a:tr>
              <a:tr h="2223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Калининградская область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/>
                </a:tc>
              </a:tr>
              <a:tr h="222304">
                <a:tc row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 anchor="ctr"/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Южный ФО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Волгоградская область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/>
                </a:tc>
              </a:tr>
              <a:tr h="2223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Адыгея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/>
                </a:tc>
              </a:tr>
              <a:tr h="2223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Краснодарский край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/>
                </a:tc>
              </a:tr>
              <a:tr h="222304"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 anchor="ctr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Северо-Кавказский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ФО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Чеченская Республика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/>
                </a:tc>
              </a:tr>
              <a:tr h="2223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Кабардино-Балкарская Республика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/>
                </a:tc>
              </a:tr>
              <a:tr h="222304">
                <a:tc row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 anchor="ctr"/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Приволжский ФО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Татарстан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/>
                </a:tc>
              </a:tr>
              <a:tr h="2223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Нижегородская область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/>
                </a:tc>
              </a:tr>
              <a:tr h="2223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Ульяновская область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/>
                </a:tc>
              </a:tr>
              <a:tr h="2223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Уральский ФО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Свердловская область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/>
                </a:tc>
              </a:tr>
              <a:tr h="222304">
                <a:tc rowSpan="4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 anchor="ctr"/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Сибирский ФО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Томская область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/>
                </a:tc>
              </a:tr>
              <a:tr h="2223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Красноярский край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/>
                </a:tc>
              </a:tr>
              <a:tr h="2223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Омская область 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/>
                </a:tc>
              </a:tr>
              <a:tr h="2223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Новосибирская область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/>
                </a:tc>
              </a:tr>
              <a:tr h="222304"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 anchor="ctr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Дальневосточный ФО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/>
                </a:tc>
              </a:tr>
              <a:tr h="2223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75" marR="5657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5590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81743" y="332656"/>
            <a:ext cx="6400800" cy="93610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400" b="1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АПРОБАЦИЯ </a:t>
            </a:r>
            <a:br>
              <a:rPr lang="ru-RU" sz="2400" b="1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элементов модели аттестации </a:t>
            </a:r>
          </a:p>
          <a:p>
            <a:pPr>
              <a:spcBef>
                <a:spcPts val="0"/>
              </a:spcBef>
            </a:pPr>
            <a:r>
              <a:rPr lang="ru-RU" sz="2400" b="1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(категория участников  - учителя)</a:t>
            </a:r>
          </a:p>
        </p:txBody>
      </p:sp>
      <p:cxnSp>
        <p:nvCxnSpPr>
          <p:cNvPr id="20" name="Прямая со стрелкой 19"/>
          <p:cNvCxnSpPr/>
          <p:nvPr/>
        </p:nvCxnSpPr>
        <p:spPr>
          <a:xfrm flipV="1">
            <a:off x="2131011" y="3861048"/>
            <a:ext cx="0" cy="24482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3739570" y="3284981"/>
            <a:ext cx="0" cy="30243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V="1">
            <a:off x="5443379" y="2564901"/>
            <a:ext cx="0" cy="37444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7201236" y="1714881"/>
            <a:ext cx="0" cy="45944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1914988" y="6309319"/>
            <a:ext cx="5275713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16200000">
            <a:off x="6466533" y="4513214"/>
            <a:ext cx="19979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/>
              <a:t>Уровни квалификации</a:t>
            </a:r>
          </a:p>
        </p:txBody>
      </p:sp>
      <p:grpSp>
        <p:nvGrpSpPr>
          <p:cNvPr id="2" name="Группа 143"/>
          <p:cNvGrpSpPr/>
          <p:nvPr/>
        </p:nvGrpSpPr>
        <p:grpSpPr>
          <a:xfrm>
            <a:off x="2059002" y="2708919"/>
            <a:ext cx="5156032" cy="1125703"/>
            <a:chOff x="4362943" y="2506487"/>
            <a:chExt cx="4497949" cy="1040937"/>
          </a:xfrm>
        </p:grpSpPr>
        <p:sp>
          <p:nvSpPr>
            <p:cNvPr id="146" name="TextBox 145"/>
            <p:cNvSpPr txBox="1"/>
            <p:nvPr/>
          </p:nvSpPr>
          <p:spPr>
            <a:xfrm>
              <a:off x="4362943" y="3305513"/>
              <a:ext cx="1449988" cy="2419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100" b="1" dirty="0"/>
                <a:t>Должность  </a:t>
              </a:r>
              <a:r>
                <a:rPr lang="ru-RU" sz="1100" b="1" dirty="0">
                  <a:solidFill>
                    <a:srgbClr val="FF0000"/>
                  </a:solidFill>
                </a:rPr>
                <a:t>УЧИТЕЛЬ</a:t>
              </a: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5947207" y="3039171"/>
              <a:ext cx="1368152" cy="2561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/>
                <a:t>1-ая категория</a:t>
              </a: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7402064" y="2506487"/>
              <a:ext cx="1458828" cy="2561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/>
                <a:t>высшая категория</a:t>
              </a:r>
            </a:p>
          </p:txBody>
        </p:sp>
      </p:grpSp>
      <p:cxnSp>
        <p:nvCxnSpPr>
          <p:cNvPr id="176" name="Прямая со стрелкой 175"/>
          <p:cNvCxnSpPr/>
          <p:nvPr/>
        </p:nvCxnSpPr>
        <p:spPr>
          <a:xfrm>
            <a:off x="2155395" y="3861045"/>
            <a:ext cx="156832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Прямая со стрелкой 176"/>
          <p:cNvCxnSpPr/>
          <p:nvPr/>
        </p:nvCxnSpPr>
        <p:spPr>
          <a:xfrm>
            <a:off x="3732395" y="3272997"/>
            <a:ext cx="1638977" cy="119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Прямая со стрелкой 177"/>
          <p:cNvCxnSpPr/>
          <p:nvPr/>
        </p:nvCxnSpPr>
        <p:spPr>
          <a:xfrm>
            <a:off x="5443380" y="2532649"/>
            <a:ext cx="173259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Box 219"/>
          <p:cNvSpPr txBox="1"/>
          <p:nvPr/>
        </p:nvSpPr>
        <p:spPr>
          <a:xfrm>
            <a:off x="2275028" y="3933054"/>
            <a:ext cx="1440160" cy="2162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– </a:t>
            </a:r>
            <a:r>
              <a:rPr lang="ru-RU" sz="1400" b="1" u="sng" dirty="0">
                <a:solidFill>
                  <a:srgbClr val="FF0000"/>
                </a:solidFill>
              </a:rPr>
              <a:t>ЕФОМ </a:t>
            </a:r>
            <a:endParaRPr lang="ru-RU" sz="1000" b="1" u="sng" dirty="0">
              <a:solidFill>
                <a:srgbClr val="FF0000"/>
              </a:solidFill>
            </a:endParaRPr>
          </a:p>
          <a:p>
            <a:r>
              <a:rPr lang="en-US" sz="1000" dirty="0"/>
              <a:t> </a:t>
            </a:r>
            <a:r>
              <a:rPr lang="ru-RU" sz="1000" dirty="0">
                <a:latin typeface="Sylfaen"/>
              </a:rPr>
              <a:t>● </a:t>
            </a:r>
            <a:r>
              <a:rPr lang="ru-RU" sz="1000" dirty="0" err="1"/>
              <a:t>Предм</a:t>
            </a:r>
            <a:r>
              <a:rPr lang="ru-RU" sz="1000" dirty="0"/>
              <a:t> . К.</a:t>
            </a:r>
            <a:br>
              <a:rPr lang="ru-RU" sz="1000" dirty="0"/>
            </a:br>
            <a:r>
              <a:rPr lang="ru-RU" sz="1000" dirty="0"/>
              <a:t>(</a:t>
            </a:r>
            <a:r>
              <a:rPr lang="ru-RU" sz="1000" dirty="0" err="1"/>
              <a:t>апроб.прототип</a:t>
            </a:r>
            <a:r>
              <a:rPr lang="ru-RU" sz="1000" dirty="0"/>
              <a:t>),</a:t>
            </a:r>
            <a:endParaRPr lang="en-US" sz="1000" dirty="0"/>
          </a:p>
          <a:p>
            <a:r>
              <a:rPr lang="en-US" sz="1000" dirty="0"/>
              <a:t> </a:t>
            </a:r>
            <a:r>
              <a:rPr lang="ru-RU" sz="1000" dirty="0">
                <a:latin typeface="Sylfaen"/>
              </a:rPr>
              <a:t>● </a:t>
            </a:r>
            <a:r>
              <a:rPr lang="ru-RU" sz="1000" dirty="0"/>
              <a:t>Метод. К.</a:t>
            </a:r>
            <a:br>
              <a:rPr lang="ru-RU" sz="1000" dirty="0"/>
            </a:br>
            <a:r>
              <a:rPr lang="ru-RU" sz="1000" dirty="0"/>
              <a:t> (</a:t>
            </a:r>
            <a:r>
              <a:rPr lang="ru-RU" sz="1000" dirty="0" err="1"/>
              <a:t>апроб.прототип</a:t>
            </a:r>
            <a:r>
              <a:rPr lang="ru-RU" sz="1000" dirty="0"/>
              <a:t>),</a:t>
            </a:r>
            <a:endParaRPr lang="en-US" sz="1000" dirty="0"/>
          </a:p>
          <a:p>
            <a:r>
              <a:rPr lang="en-US" sz="1000" dirty="0"/>
              <a:t> </a:t>
            </a:r>
            <a:r>
              <a:rPr lang="ru-RU" sz="1000" dirty="0">
                <a:latin typeface="Sylfaen"/>
              </a:rPr>
              <a:t>● </a:t>
            </a:r>
            <a:r>
              <a:rPr lang="ru-RU" sz="1000" dirty="0"/>
              <a:t>ПП. К.,</a:t>
            </a:r>
          </a:p>
          <a:p>
            <a:r>
              <a:rPr lang="en-US" sz="1000" dirty="0"/>
              <a:t> </a:t>
            </a:r>
            <a:r>
              <a:rPr lang="ru-RU" sz="1000" dirty="0">
                <a:latin typeface="Sylfaen"/>
              </a:rPr>
              <a:t>● </a:t>
            </a:r>
            <a:r>
              <a:rPr lang="ru-RU" sz="1000" dirty="0"/>
              <a:t>Комм. К.</a:t>
            </a:r>
          </a:p>
          <a:p>
            <a:r>
              <a:rPr lang="ru-RU" sz="1000" dirty="0"/>
              <a:t>– </a:t>
            </a:r>
            <a:r>
              <a:rPr lang="ru-RU" sz="1000" b="1" dirty="0">
                <a:solidFill>
                  <a:srgbClr val="FF0000"/>
                </a:solidFill>
              </a:rPr>
              <a:t>СПРАВКА</a:t>
            </a:r>
            <a:br>
              <a:rPr lang="ru-RU" sz="1000" b="1" dirty="0">
                <a:solidFill>
                  <a:srgbClr val="FF0000"/>
                </a:solidFill>
              </a:rPr>
            </a:br>
            <a:r>
              <a:rPr lang="ru-RU" sz="1000" b="1" dirty="0">
                <a:solidFill>
                  <a:srgbClr val="FF0000"/>
                </a:solidFill>
              </a:rPr>
              <a:t>работодателя </a:t>
            </a:r>
            <a:br>
              <a:rPr lang="ru-RU" sz="1000" b="1" dirty="0">
                <a:solidFill>
                  <a:srgbClr val="FF0000"/>
                </a:solidFill>
              </a:rPr>
            </a:br>
            <a:r>
              <a:rPr lang="ru-RU" sz="1050" b="1" dirty="0"/>
              <a:t>+</a:t>
            </a:r>
            <a:r>
              <a:rPr lang="en-US" sz="1000" dirty="0"/>
              <a:t> </a:t>
            </a:r>
            <a:r>
              <a:rPr lang="ru-RU" sz="1000" dirty="0"/>
              <a:t>учет мнения</a:t>
            </a:r>
            <a:br>
              <a:rPr lang="ru-RU" sz="1000" dirty="0"/>
            </a:br>
            <a:r>
              <a:rPr lang="ru-RU" sz="1000" dirty="0"/>
              <a:t>выпускников</a:t>
            </a:r>
          </a:p>
          <a:p>
            <a:r>
              <a:rPr lang="ru-RU" sz="1000" dirty="0"/>
              <a:t>– </a:t>
            </a:r>
            <a:r>
              <a:rPr lang="ru-RU" sz="1000" b="1" dirty="0">
                <a:solidFill>
                  <a:srgbClr val="FF0000"/>
                </a:solidFill>
              </a:rPr>
              <a:t>ОБРАЗОВАТ. РЕЗ-ТЫ</a:t>
            </a:r>
            <a:br>
              <a:rPr lang="ru-RU" sz="1000" b="1" dirty="0">
                <a:solidFill>
                  <a:srgbClr val="FF0000"/>
                </a:solidFill>
              </a:rPr>
            </a:br>
            <a:r>
              <a:rPr lang="ru-RU" sz="1000" b="1" dirty="0">
                <a:solidFill>
                  <a:srgbClr val="FF0000"/>
                </a:solidFill>
              </a:rPr>
              <a:t> </a:t>
            </a:r>
            <a:r>
              <a:rPr lang="ru-RU" sz="1000" dirty="0"/>
              <a:t>( за посл. 5 лет)</a:t>
            </a:r>
          </a:p>
        </p:txBody>
      </p:sp>
      <p:sp>
        <p:nvSpPr>
          <p:cNvPr id="265" name="TextBox 264"/>
          <p:cNvSpPr txBox="1"/>
          <p:nvPr/>
        </p:nvSpPr>
        <p:spPr>
          <a:xfrm>
            <a:off x="3787196" y="3861045"/>
            <a:ext cx="1584783" cy="2008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             – </a:t>
            </a:r>
            <a:r>
              <a:rPr lang="ru-RU" sz="1400" b="1" u="sng" dirty="0">
                <a:solidFill>
                  <a:srgbClr val="FF0000"/>
                </a:solidFill>
              </a:rPr>
              <a:t>ЕФОМ </a:t>
            </a:r>
            <a:endParaRPr lang="ru-RU" sz="1000" b="1" u="sng" dirty="0">
              <a:solidFill>
                <a:srgbClr val="FF0000"/>
              </a:solidFill>
            </a:endParaRPr>
          </a:p>
          <a:p>
            <a:r>
              <a:rPr lang="ru-RU" sz="1000" dirty="0"/>
              <a:t>               </a:t>
            </a:r>
            <a:r>
              <a:rPr lang="ru-RU" sz="1000" dirty="0">
                <a:latin typeface="Sylfaen"/>
              </a:rPr>
              <a:t>●</a:t>
            </a:r>
            <a:r>
              <a:rPr lang="ru-RU" sz="1000" dirty="0"/>
              <a:t>Метод. К.</a:t>
            </a:r>
            <a:br>
              <a:rPr lang="ru-RU" sz="1000" dirty="0"/>
            </a:br>
            <a:r>
              <a:rPr lang="ru-RU" sz="1000" dirty="0"/>
              <a:t>               (</a:t>
            </a:r>
            <a:r>
              <a:rPr lang="ru-RU" sz="1000" dirty="0" err="1"/>
              <a:t>апроб.прототип</a:t>
            </a:r>
            <a:r>
              <a:rPr lang="ru-RU" sz="1000" dirty="0"/>
              <a:t>), </a:t>
            </a:r>
            <a:br>
              <a:rPr lang="ru-RU" sz="1000" dirty="0"/>
            </a:br>
            <a:r>
              <a:rPr lang="ru-RU" sz="1000" dirty="0"/>
              <a:t> </a:t>
            </a:r>
            <a:r>
              <a:rPr lang="en-US" sz="1000" dirty="0"/>
              <a:t>       </a:t>
            </a:r>
            <a:r>
              <a:rPr lang="ru-RU" sz="1000" dirty="0"/>
              <a:t>      </a:t>
            </a:r>
            <a:r>
              <a:rPr lang="en-US" sz="1000" dirty="0"/>
              <a:t> </a:t>
            </a:r>
            <a:r>
              <a:rPr lang="ru-RU" sz="1000" dirty="0">
                <a:latin typeface="Sylfaen"/>
              </a:rPr>
              <a:t>● </a:t>
            </a:r>
            <a:r>
              <a:rPr lang="ru-RU" sz="1000" dirty="0"/>
              <a:t>ПП. К.,</a:t>
            </a:r>
          </a:p>
          <a:p>
            <a:r>
              <a:rPr lang="ru-RU" sz="1000" dirty="0"/>
              <a:t> </a:t>
            </a:r>
            <a:r>
              <a:rPr lang="en-US" sz="1000" dirty="0"/>
              <a:t>            </a:t>
            </a:r>
            <a:r>
              <a:rPr lang="ru-RU" sz="1000" dirty="0"/>
              <a:t>  </a:t>
            </a:r>
            <a:r>
              <a:rPr lang="ru-RU" sz="1000" dirty="0">
                <a:latin typeface="Sylfaen"/>
              </a:rPr>
              <a:t>● </a:t>
            </a:r>
            <a:r>
              <a:rPr lang="ru-RU" sz="1000" dirty="0"/>
              <a:t>Комм. К.</a:t>
            </a:r>
          </a:p>
          <a:p>
            <a:r>
              <a:rPr lang="en-US" sz="1000" dirty="0"/>
              <a:t>        </a:t>
            </a:r>
            <a:r>
              <a:rPr lang="ru-RU" sz="1000" dirty="0"/>
              <a:t>    – </a:t>
            </a:r>
            <a:r>
              <a:rPr lang="ru-RU" sz="1000" b="1" dirty="0">
                <a:solidFill>
                  <a:srgbClr val="FF0000"/>
                </a:solidFill>
              </a:rPr>
              <a:t>СПРАВКА</a:t>
            </a:r>
            <a:br>
              <a:rPr lang="ru-RU" sz="1000" b="1" dirty="0">
                <a:solidFill>
                  <a:srgbClr val="FF0000"/>
                </a:solidFill>
              </a:rPr>
            </a:br>
            <a:r>
              <a:rPr lang="ru-RU" sz="1000" b="1" dirty="0">
                <a:solidFill>
                  <a:srgbClr val="FF0000"/>
                </a:solidFill>
              </a:rPr>
              <a:t>            работодателя </a:t>
            </a:r>
            <a:br>
              <a:rPr lang="ru-RU" sz="1000" b="1" dirty="0">
                <a:solidFill>
                  <a:srgbClr val="FF0000"/>
                </a:solidFill>
              </a:rPr>
            </a:br>
            <a:r>
              <a:rPr lang="ru-RU" sz="1000" b="1" dirty="0">
                <a:solidFill>
                  <a:srgbClr val="FF0000"/>
                </a:solidFill>
              </a:rPr>
              <a:t>       </a:t>
            </a:r>
            <a:r>
              <a:rPr lang="en-US" sz="1000" b="1" dirty="0">
                <a:solidFill>
                  <a:srgbClr val="FF0000"/>
                </a:solidFill>
              </a:rPr>
              <a:t>   </a:t>
            </a:r>
            <a:r>
              <a:rPr lang="en-US" sz="1050" b="1" dirty="0">
                <a:solidFill>
                  <a:srgbClr val="FF0000"/>
                </a:solidFill>
              </a:rPr>
              <a:t> </a:t>
            </a:r>
            <a:r>
              <a:rPr lang="ru-RU" sz="1050" b="1" dirty="0"/>
              <a:t>+</a:t>
            </a:r>
            <a:r>
              <a:rPr lang="en-US" sz="1050" b="1" dirty="0"/>
              <a:t> </a:t>
            </a:r>
            <a:r>
              <a:rPr lang="ru-RU" sz="1000" dirty="0"/>
              <a:t>учет мнения                  </a:t>
            </a:r>
            <a:br>
              <a:rPr lang="ru-RU" sz="1000" dirty="0"/>
            </a:br>
            <a:r>
              <a:rPr lang="ru-RU" sz="1000" dirty="0"/>
              <a:t>          </a:t>
            </a:r>
            <a:r>
              <a:rPr lang="en-US" sz="1000" dirty="0"/>
              <a:t>  </a:t>
            </a:r>
            <a:r>
              <a:rPr lang="ru-RU" sz="1000" dirty="0"/>
              <a:t>выпускников</a:t>
            </a:r>
          </a:p>
          <a:p>
            <a:r>
              <a:rPr lang="ru-RU" sz="1000" dirty="0"/>
              <a:t> </a:t>
            </a:r>
            <a:r>
              <a:rPr lang="en-US" sz="1000" dirty="0"/>
              <a:t>           </a:t>
            </a:r>
            <a:r>
              <a:rPr lang="ru-RU" sz="1000" dirty="0"/>
              <a:t>– </a:t>
            </a:r>
            <a:r>
              <a:rPr lang="ru-RU" sz="1000" b="1" dirty="0">
                <a:solidFill>
                  <a:srgbClr val="FF0000"/>
                </a:solidFill>
              </a:rPr>
              <a:t>ОБРАЗОВАТ. </a:t>
            </a:r>
            <a:br>
              <a:rPr lang="ru-RU" sz="1000" b="1" dirty="0">
                <a:solidFill>
                  <a:srgbClr val="FF0000"/>
                </a:solidFill>
              </a:rPr>
            </a:br>
            <a:r>
              <a:rPr lang="ru-RU" sz="1000" b="1" dirty="0">
                <a:solidFill>
                  <a:srgbClr val="FF0000"/>
                </a:solidFill>
              </a:rPr>
              <a:t>               РЕЗ-ТЫ </a:t>
            </a:r>
            <a:br>
              <a:rPr lang="ru-RU" sz="1000" b="1" dirty="0">
                <a:solidFill>
                  <a:srgbClr val="FF0000"/>
                </a:solidFill>
              </a:rPr>
            </a:br>
            <a:r>
              <a:rPr lang="ru-RU" sz="1000" b="1" dirty="0">
                <a:solidFill>
                  <a:srgbClr val="FF0000"/>
                </a:solidFill>
              </a:rPr>
              <a:t>            </a:t>
            </a:r>
            <a:r>
              <a:rPr lang="ru-RU" sz="1000" dirty="0"/>
              <a:t>(за посл. 5 лет)</a:t>
            </a:r>
          </a:p>
        </p:txBody>
      </p:sp>
      <p:sp>
        <p:nvSpPr>
          <p:cNvPr id="141" name="Скругленный прямоугольник 140"/>
          <p:cNvSpPr/>
          <p:nvPr/>
        </p:nvSpPr>
        <p:spPr>
          <a:xfrm>
            <a:off x="4183529" y="2556926"/>
            <a:ext cx="577803" cy="46723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" name="TextBox 141"/>
          <p:cNvSpPr txBox="1"/>
          <p:nvPr/>
        </p:nvSpPr>
        <p:spPr>
          <a:xfrm>
            <a:off x="4100985" y="2634791"/>
            <a:ext cx="742890" cy="298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800"/>
              </a:lnSpc>
            </a:pPr>
            <a:r>
              <a:rPr lang="ru-RU" sz="800" dirty="0"/>
              <a:t>по </a:t>
            </a:r>
            <a:br>
              <a:rPr lang="ru-RU" sz="800" dirty="0"/>
            </a:br>
            <a:r>
              <a:rPr lang="ru-RU" sz="800" dirty="0"/>
              <a:t>желанию</a:t>
            </a:r>
          </a:p>
        </p:txBody>
      </p:sp>
      <p:sp>
        <p:nvSpPr>
          <p:cNvPr id="144" name="Скругленный прямоугольник 143"/>
          <p:cNvSpPr/>
          <p:nvPr/>
        </p:nvSpPr>
        <p:spPr>
          <a:xfrm>
            <a:off x="2594063" y="2961768"/>
            <a:ext cx="577803" cy="46723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5" name="TextBox 144"/>
          <p:cNvSpPr txBox="1"/>
          <p:nvPr/>
        </p:nvSpPr>
        <p:spPr>
          <a:xfrm>
            <a:off x="2511520" y="3039633"/>
            <a:ext cx="742890" cy="298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800"/>
              </a:lnSpc>
            </a:pPr>
            <a:r>
              <a:rPr lang="ru-RU" sz="800" dirty="0"/>
              <a:t>по </a:t>
            </a:r>
            <a:br>
              <a:rPr lang="ru-RU" sz="800" dirty="0"/>
            </a:br>
            <a:r>
              <a:rPr lang="ru-RU" sz="800" dirty="0"/>
              <a:t>желанию</a:t>
            </a:r>
          </a:p>
        </p:txBody>
      </p:sp>
      <p:sp>
        <p:nvSpPr>
          <p:cNvPr id="149" name="Скругленный прямоугольник 148"/>
          <p:cNvSpPr/>
          <p:nvPr/>
        </p:nvSpPr>
        <p:spPr>
          <a:xfrm>
            <a:off x="5948810" y="1953656"/>
            <a:ext cx="577803" cy="46723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" name="TextBox 152"/>
          <p:cNvSpPr txBox="1"/>
          <p:nvPr/>
        </p:nvSpPr>
        <p:spPr>
          <a:xfrm>
            <a:off x="5852617" y="2025664"/>
            <a:ext cx="742890" cy="298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800"/>
              </a:lnSpc>
            </a:pPr>
            <a:r>
              <a:rPr lang="ru-RU" sz="800" dirty="0"/>
              <a:t>по </a:t>
            </a:r>
            <a:br>
              <a:rPr lang="ru-RU" sz="800" dirty="0"/>
            </a:br>
            <a:r>
              <a:rPr lang="ru-RU" sz="800" dirty="0"/>
              <a:t>желанию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5515388" y="3573013"/>
            <a:ext cx="1584783" cy="2008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             – </a:t>
            </a:r>
            <a:r>
              <a:rPr lang="ru-RU" sz="1400" b="1" u="sng" dirty="0">
                <a:solidFill>
                  <a:srgbClr val="FF0000"/>
                </a:solidFill>
              </a:rPr>
              <a:t>ЕФОМ </a:t>
            </a:r>
            <a:endParaRPr lang="ru-RU" sz="1000" b="1" u="sng" dirty="0">
              <a:solidFill>
                <a:srgbClr val="FF0000"/>
              </a:solidFill>
            </a:endParaRPr>
          </a:p>
          <a:p>
            <a:r>
              <a:rPr lang="ru-RU" sz="1000" dirty="0"/>
              <a:t>               </a:t>
            </a:r>
            <a:r>
              <a:rPr lang="ru-RU" sz="1000" dirty="0">
                <a:latin typeface="Sylfaen"/>
              </a:rPr>
              <a:t>●</a:t>
            </a:r>
            <a:r>
              <a:rPr lang="ru-RU" sz="1000" dirty="0"/>
              <a:t>Метод. К.</a:t>
            </a:r>
            <a:br>
              <a:rPr lang="ru-RU" sz="1000" dirty="0"/>
            </a:br>
            <a:r>
              <a:rPr lang="ru-RU" sz="1000" dirty="0"/>
              <a:t>               (</a:t>
            </a:r>
            <a:r>
              <a:rPr lang="ru-RU" sz="1000" dirty="0" err="1"/>
              <a:t>апроб.прототип</a:t>
            </a:r>
            <a:r>
              <a:rPr lang="ru-RU" sz="1000" dirty="0"/>
              <a:t>), </a:t>
            </a:r>
            <a:br>
              <a:rPr lang="ru-RU" sz="1000" dirty="0"/>
            </a:br>
            <a:r>
              <a:rPr lang="ru-RU" sz="1000" dirty="0"/>
              <a:t> </a:t>
            </a:r>
            <a:r>
              <a:rPr lang="en-US" sz="1000" dirty="0"/>
              <a:t>       </a:t>
            </a:r>
            <a:r>
              <a:rPr lang="ru-RU" sz="1000" dirty="0"/>
              <a:t>      </a:t>
            </a:r>
            <a:r>
              <a:rPr lang="en-US" sz="1000" dirty="0"/>
              <a:t> </a:t>
            </a:r>
            <a:r>
              <a:rPr lang="ru-RU" sz="1000" dirty="0">
                <a:latin typeface="Sylfaen"/>
              </a:rPr>
              <a:t>● </a:t>
            </a:r>
            <a:r>
              <a:rPr lang="ru-RU" sz="1000" dirty="0"/>
              <a:t>ПП. К.,</a:t>
            </a:r>
          </a:p>
          <a:p>
            <a:r>
              <a:rPr lang="ru-RU" sz="1000" dirty="0"/>
              <a:t> </a:t>
            </a:r>
            <a:r>
              <a:rPr lang="en-US" sz="1000" dirty="0"/>
              <a:t>            </a:t>
            </a:r>
            <a:r>
              <a:rPr lang="ru-RU" sz="1000" dirty="0"/>
              <a:t>  </a:t>
            </a:r>
            <a:r>
              <a:rPr lang="ru-RU" sz="1000" dirty="0">
                <a:latin typeface="Sylfaen"/>
              </a:rPr>
              <a:t>● </a:t>
            </a:r>
            <a:r>
              <a:rPr lang="ru-RU" sz="1000" dirty="0"/>
              <a:t>Комм. К.</a:t>
            </a:r>
          </a:p>
          <a:p>
            <a:r>
              <a:rPr lang="en-US" sz="1000" dirty="0"/>
              <a:t>        </a:t>
            </a:r>
            <a:r>
              <a:rPr lang="ru-RU" sz="1000" dirty="0"/>
              <a:t>    – </a:t>
            </a:r>
            <a:r>
              <a:rPr lang="ru-RU" sz="1000" b="1" dirty="0">
                <a:solidFill>
                  <a:srgbClr val="FF0000"/>
                </a:solidFill>
              </a:rPr>
              <a:t>СПРАВКА</a:t>
            </a:r>
            <a:br>
              <a:rPr lang="ru-RU" sz="1000" b="1" dirty="0">
                <a:solidFill>
                  <a:srgbClr val="FF0000"/>
                </a:solidFill>
              </a:rPr>
            </a:br>
            <a:r>
              <a:rPr lang="ru-RU" sz="1000" b="1" dirty="0">
                <a:solidFill>
                  <a:srgbClr val="FF0000"/>
                </a:solidFill>
              </a:rPr>
              <a:t>            работодателя </a:t>
            </a:r>
            <a:br>
              <a:rPr lang="ru-RU" sz="1000" b="1" dirty="0">
                <a:solidFill>
                  <a:srgbClr val="FF0000"/>
                </a:solidFill>
              </a:rPr>
            </a:br>
            <a:r>
              <a:rPr lang="ru-RU" sz="1000" b="1" dirty="0">
                <a:solidFill>
                  <a:srgbClr val="FF0000"/>
                </a:solidFill>
              </a:rPr>
              <a:t>       </a:t>
            </a:r>
            <a:r>
              <a:rPr lang="en-US" sz="1000" b="1" dirty="0">
                <a:solidFill>
                  <a:srgbClr val="FF0000"/>
                </a:solidFill>
              </a:rPr>
              <a:t>   </a:t>
            </a:r>
            <a:r>
              <a:rPr lang="en-US" sz="1050" b="1" dirty="0">
                <a:solidFill>
                  <a:srgbClr val="FF0000"/>
                </a:solidFill>
              </a:rPr>
              <a:t> </a:t>
            </a:r>
            <a:r>
              <a:rPr lang="ru-RU" sz="1050" b="1" dirty="0"/>
              <a:t>+</a:t>
            </a:r>
            <a:r>
              <a:rPr lang="en-US" sz="1050" b="1" dirty="0"/>
              <a:t> </a:t>
            </a:r>
            <a:r>
              <a:rPr lang="ru-RU" sz="1000" dirty="0"/>
              <a:t>учет мнения                  </a:t>
            </a:r>
            <a:br>
              <a:rPr lang="ru-RU" sz="1000" dirty="0"/>
            </a:br>
            <a:r>
              <a:rPr lang="ru-RU" sz="1000" dirty="0"/>
              <a:t>          </a:t>
            </a:r>
            <a:r>
              <a:rPr lang="en-US" sz="1000" dirty="0"/>
              <a:t>  </a:t>
            </a:r>
            <a:r>
              <a:rPr lang="ru-RU" sz="1000" dirty="0"/>
              <a:t>выпускников</a:t>
            </a:r>
          </a:p>
          <a:p>
            <a:r>
              <a:rPr lang="ru-RU" sz="1000" dirty="0"/>
              <a:t> </a:t>
            </a:r>
            <a:r>
              <a:rPr lang="en-US" sz="1000" dirty="0"/>
              <a:t>           </a:t>
            </a:r>
            <a:r>
              <a:rPr lang="ru-RU" sz="1000" dirty="0"/>
              <a:t>– </a:t>
            </a:r>
            <a:r>
              <a:rPr lang="ru-RU" sz="1000" b="1" dirty="0">
                <a:solidFill>
                  <a:srgbClr val="FF0000"/>
                </a:solidFill>
              </a:rPr>
              <a:t>ОБРАЗОВАТ. </a:t>
            </a:r>
            <a:br>
              <a:rPr lang="ru-RU" sz="1000" b="1" dirty="0">
                <a:solidFill>
                  <a:srgbClr val="FF0000"/>
                </a:solidFill>
              </a:rPr>
            </a:br>
            <a:r>
              <a:rPr lang="ru-RU" sz="1000" b="1" dirty="0">
                <a:solidFill>
                  <a:srgbClr val="FF0000"/>
                </a:solidFill>
              </a:rPr>
              <a:t>               РЕЗ-ТЫ </a:t>
            </a:r>
            <a:br>
              <a:rPr lang="ru-RU" sz="1000" b="1" dirty="0">
                <a:solidFill>
                  <a:srgbClr val="FF0000"/>
                </a:solidFill>
              </a:rPr>
            </a:br>
            <a:r>
              <a:rPr lang="ru-RU" sz="1000" b="1" dirty="0">
                <a:solidFill>
                  <a:srgbClr val="FF0000"/>
                </a:solidFill>
              </a:rPr>
              <a:t>            </a:t>
            </a:r>
            <a:r>
              <a:rPr lang="ru-RU" sz="1000" dirty="0"/>
              <a:t>(за посл. 5 лет)</a:t>
            </a:r>
          </a:p>
        </p:txBody>
      </p:sp>
    </p:spTree>
    <p:extLst>
      <p:ext uri="{BB962C8B-B14F-4D97-AF65-F5344CB8AC3E}">
        <p14:creationId xmlns="" xmlns:p14="http://schemas.microsoft.com/office/powerpoint/2010/main" val="238405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2846A2B3-AA04-4109-994E-B2C54DEEB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5351" y="554250"/>
            <a:ext cx="5599612" cy="10459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</a:pP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b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«Создание и внедрение модели аттестации педагогических работников на основе оценки их квалификации в соответствии с требованиями профессионального стандарта педагога и федеральных государственных образовательных стандартов общего образования»</a:t>
            </a:r>
            <a:endParaRPr lang="ru-RU" sz="1700" b="1" dirty="0">
              <a:solidFill>
                <a:srgbClr val="1F4E79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51F761-0479-47BF-946B-84DC67427E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026" y="475874"/>
            <a:ext cx="861048" cy="1124327"/>
          </a:xfrm>
          <a:prstGeom prst="rect">
            <a:avLst/>
          </a:prstGeom>
        </p:spPr>
      </p:pic>
      <p:pic>
        <p:nvPicPr>
          <p:cNvPr id="7" name="Рисунок 6" descr="Изображение выглядит как внутренний, стена, игрушка&#10;&#10;Описание создано с высокой степенью достоверности">
            <a:extLst>
              <a:ext uri="{FF2B5EF4-FFF2-40B4-BE49-F238E27FC236}">
                <a16:creationId xmlns="" xmlns:a16="http://schemas.microsoft.com/office/drawing/2014/main" id="{ADEA8070-36FD-4301-A675-3442817FC5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14" y="412631"/>
            <a:ext cx="970572" cy="112432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712477" y="2324094"/>
            <a:ext cx="76853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Экспертные заключения (протоколы) </a:t>
            </a:r>
            <a:r>
              <a:rPr lang="ru-RU" sz="36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3600" b="1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элементам модели </a:t>
            </a:r>
            <a:r>
              <a:rPr lang="ru-RU" sz="36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аттестации</a:t>
            </a:r>
          </a:p>
          <a:p>
            <a:pPr algn="ctr"/>
            <a:r>
              <a:rPr lang="ru-RU" sz="36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 категориям участников)</a:t>
            </a:r>
            <a:endParaRPr lang="ru-RU" sz="36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9282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2846A2B3-AA04-4109-994E-B2C54DEEB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5351" y="554250"/>
            <a:ext cx="5599612" cy="10459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</a:pP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b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«Создание и внедрение модели аттестации педагогических работников на основе оценки их квалификации в соответствии с требованиями профессионального стандарта педагога и федеральных государственных образовательных стандартов общего образования»</a:t>
            </a:r>
            <a:endParaRPr lang="ru-RU" sz="1700" b="1" dirty="0">
              <a:solidFill>
                <a:srgbClr val="1F4E79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51F761-0479-47BF-946B-84DC67427E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026" y="475874"/>
            <a:ext cx="861048" cy="1124327"/>
          </a:xfrm>
          <a:prstGeom prst="rect">
            <a:avLst/>
          </a:prstGeom>
        </p:spPr>
      </p:pic>
      <p:pic>
        <p:nvPicPr>
          <p:cNvPr id="7" name="Рисунок 6" descr="Изображение выглядит как внутренний, стена, игрушка&#10;&#10;Описание создано с высокой степенью достоверности">
            <a:extLst>
              <a:ext uri="{FF2B5EF4-FFF2-40B4-BE49-F238E27FC236}">
                <a16:creationId xmlns="" xmlns:a16="http://schemas.microsoft.com/office/drawing/2014/main" id="{ADEA8070-36FD-4301-A675-3442817FC5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14" y="412631"/>
            <a:ext cx="970572" cy="112432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683568" y="1620543"/>
            <a:ext cx="76853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</a:t>
            </a:r>
            <a:endParaRPr lang="ru-RU" sz="36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3909" y="2227349"/>
            <a:ext cx="76853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sz="24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Качественная оценка структуры и содержания ЕФОМ по психолого-педагогической и коммуникативной компетенциям по окончании прохождения </a:t>
            </a:r>
            <a:r>
              <a:rPr lang="ru-RU" sz="24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ЕФОМ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4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Качественная оценка структуры и содержания </a:t>
            </a:r>
            <a:r>
              <a:rPr lang="ru-RU" sz="2400" dirty="0" err="1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апробационных</a:t>
            </a:r>
            <a:r>
              <a:rPr lang="ru-RU" sz="24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прототипов ЕФОМ по предметной и методической компетенциям по окончании прохождения ЕФОМ</a:t>
            </a:r>
          </a:p>
        </p:txBody>
      </p:sp>
    </p:spTree>
    <p:extLst>
      <p:ext uri="{BB962C8B-B14F-4D97-AF65-F5344CB8AC3E}">
        <p14:creationId xmlns="" xmlns:p14="http://schemas.microsoft.com/office/powerpoint/2010/main" val="406625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2846A2B3-AA04-4109-994E-B2C54DEEB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5351" y="554250"/>
            <a:ext cx="5599612" cy="10459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</a:pP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b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«Создание и внедрение модели аттестации педагогических работников на основе оценки их квалификации в соответствии с требованиями профессионального стандарта педагога и федеральных государственных образовательных стандартов общего образования»</a:t>
            </a:r>
            <a:endParaRPr lang="ru-RU" sz="1700" b="1" dirty="0">
              <a:solidFill>
                <a:srgbClr val="1F4E79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51F761-0479-47BF-946B-84DC67427E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026" y="475874"/>
            <a:ext cx="861048" cy="1124327"/>
          </a:xfrm>
          <a:prstGeom prst="rect">
            <a:avLst/>
          </a:prstGeom>
        </p:spPr>
      </p:pic>
      <p:pic>
        <p:nvPicPr>
          <p:cNvPr id="7" name="Рисунок 6" descr="Изображение выглядит как внутренний, стена, игрушка&#10;&#10;Описание создано с высокой степенью достоверности">
            <a:extLst>
              <a:ext uri="{FF2B5EF4-FFF2-40B4-BE49-F238E27FC236}">
                <a16:creationId xmlns="" xmlns:a16="http://schemas.microsoft.com/office/drawing/2014/main" id="{ADEA8070-36FD-4301-A675-3442817FC5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14" y="412631"/>
            <a:ext cx="970572" cy="112432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683568" y="1620543"/>
            <a:ext cx="76853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Педагогические коллективы</a:t>
            </a:r>
            <a:endParaRPr lang="ru-RU" sz="36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3909" y="2227349"/>
            <a:ext cx="768536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 algn="just">
              <a:buFont typeface="+mj-lt"/>
              <a:buAutoNum type="arabicPeriod"/>
            </a:pPr>
            <a:r>
              <a:rPr lang="ru-RU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Качественная оценка и предложения по структуре проекта справки </a:t>
            </a:r>
            <a:r>
              <a:rPr lang="ru-RU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работодателя;</a:t>
            </a:r>
          </a:p>
          <a:p>
            <a:pPr marL="180975" indent="-180975" algn="just">
              <a:buFont typeface="+mj-lt"/>
              <a:buAutoNum type="arabicPeriod"/>
            </a:pPr>
            <a:r>
              <a:rPr lang="ru-RU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Разработанные </a:t>
            </a:r>
            <a:r>
              <a:rPr lang="ru-RU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методики по переводу </a:t>
            </a:r>
            <a:r>
              <a:rPr lang="ru-RU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справки </a:t>
            </a:r>
            <a:r>
              <a:rPr lang="ru-RU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работодателя в </a:t>
            </a:r>
            <a:r>
              <a:rPr lang="ru-RU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баллы;</a:t>
            </a:r>
          </a:p>
          <a:p>
            <a:pPr marL="180975" indent="-180975" algn="just">
              <a:buFont typeface="+mj-lt"/>
              <a:buAutoNum type="arabicPeriod"/>
            </a:pPr>
            <a:r>
              <a:rPr lang="ru-RU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Разработанные методики по переводу представления работодателя учителя, содержащего сведения об образовательных результатах обучающихся учителей за последние пять лет, в баллы;</a:t>
            </a:r>
            <a:endParaRPr lang="ru-RU" dirty="0" smtClean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indent="-180975" algn="just">
              <a:buFont typeface="+mj-lt"/>
              <a:buAutoNum type="arabicPeriod"/>
            </a:pPr>
            <a:r>
              <a:rPr lang="ru-RU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Разработанные методики по сбору и учету мнения </a:t>
            </a:r>
            <a:r>
              <a:rPr lang="ru-RU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выпускников;</a:t>
            </a:r>
          </a:p>
          <a:p>
            <a:pPr marL="180975" indent="-180975" algn="just">
              <a:buFont typeface="+mj-lt"/>
              <a:buAutoNum type="arabicPeriod"/>
            </a:pPr>
            <a:r>
              <a:rPr lang="ru-RU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предложения по доработке модели аттестации учителей на основе использования проектов типовых комплектов ЕФОМ для проведения аттестации педагогических работников, замещающих должность «учитель</a:t>
            </a:r>
            <a:r>
              <a:rPr lang="ru-RU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marL="180975" indent="-180975" algn="just">
              <a:buFont typeface="+mj-lt"/>
              <a:buAutoNum type="arabicPeriod"/>
            </a:pPr>
            <a:r>
              <a:rPr lang="ru-RU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перечня категорий учителей, имеющих право/возможность прохождения аттестации в упрощенном </a:t>
            </a:r>
            <a:r>
              <a:rPr lang="ru-RU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виде;</a:t>
            </a:r>
          </a:p>
          <a:p>
            <a:pPr marL="180975" indent="-180975" algn="just">
              <a:buFont typeface="+mj-lt"/>
              <a:buAutoNum type="arabicPeriod"/>
            </a:pPr>
            <a:r>
              <a:rPr lang="ru-RU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по внесению изменений и дополнений в процедуру работы аттестационных </a:t>
            </a:r>
            <a:r>
              <a:rPr lang="ru-RU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комиссий.</a:t>
            </a:r>
            <a:endParaRPr lang="ru-RU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3831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2846A2B3-AA04-4109-994E-B2C54DEEB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5351" y="554250"/>
            <a:ext cx="5599612" cy="10459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</a:pP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b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«Создание и внедрение модели аттестации педагогических работников на основе оценки их квалификации в соответствии с требованиями профессионального стандарта педагога и федеральных государственных образовательных стандартов общего образования»</a:t>
            </a:r>
            <a:endParaRPr lang="ru-RU" sz="1700" b="1" dirty="0">
              <a:solidFill>
                <a:srgbClr val="1F4E79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51F761-0479-47BF-946B-84DC67427E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026" y="475874"/>
            <a:ext cx="861048" cy="1124327"/>
          </a:xfrm>
          <a:prstGeom prst="rect">
            <a:avLst/>
          </a:prstGeom>
        </p:spPr>
      </p:pic>
      <p:pic>
        <p:nvPicPr>
          <p:cNvPr id="7" name="Рисунок 6" descr="Изображение выглядит как внутренний, стена, игрушка&#10;&#10;Описание создано с высокой степенью достоверности">
            <a:extLst>
              <a:ext uri="{FF2B5EF4-FFF2-40B4-BE49-F238E27FC236}">
                <a16:creationId xmlns="" xmlns:a16="http://schemas.microsoft.com/office/drawing/2014/main" id="{ADEA8070-36FD-4301-A675-3442817FC5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14" y="412631"/>
            <a:ext cx="970572" cy="112432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683568" y="1620543"/>
            <a:ext cx="76853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Проектные группы</a:t>
            </a:r>
            <a:endParaRPr lang="ru-RU" sz="3600" b="1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3909" y="2227349"/>
            <a:ext cx="768536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 algn="just">
              <a:buFont typeface="+mj-lt"/>
              <a:buAutoNum type="arabicPeriod"/>
            </a:pPr>
            <a:r>
              <a:rPr lang="ru-RU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Качественная оценка и предложения по структуре проекта справки </a:t>
            </a:r>
            <a:r>
              <a:rPr lang="ru-RU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работодателя;</a:t>
            </a:r>
          </a:p>
          <a:p>
            <a:pPr marL="180975" indent="-180975" algn="just">
              <a:buFont typeface="+mj-lt"/>
              <a:buAutoNum type="arabicPeriod"/>
            </a:pPr>
            <a:r>
              <a:rPr lang="ru-RU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Разработанные </a:t>
            </a:r>
            <a:r>
              <a:rPr lang="ru-RU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методики по переводу </a:t>
            </a:r>
            <a:r>
              <a:rPr lang="ru-RU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справки </a:t>
            </a:r>
            <a:r>
              <a:rPr lang="ru-RU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работодателя в </a:t>
            </a:r>
            <a:r>
              <a:rPr lang="ru-RU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баллы;</a:t>
            </a:r>
          </a:p>
          <a:p>
            <a:pPr marL="180975" indent="-180975" algn="just">
              <a:buFont typeface="+mj-lt"/>
              <a:buAutoNum type="arabicPeriod"/>
            </a:pPr>
            <a:r>
              <a:rPr lang="ru-RU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Разработанные методики по переводу представления работодателя учителя, содержащего сведения об образовательных результатах обучающихся учителей за последние пять лет, в баллы;</a:t>
            </a:r>
            <a:endParaRPr lang="ru-RU" dirty="0" smtClean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indent="-180975" algn="just">
              <a:buFont typeface="+mj-lt"/>
              <a:buAutoNum type="arabicPeriod"/>
            </a:pPr>
            <a:r>
              <a:rPr lang="ru-RU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Разработанные методики по сбору и учету мнения </a:t>
            </a:r>
            <a:r>
              <a:rPr lang="ru-RU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выпускников;</a:t>
            </a:r>
          </a:p>
          <a:p>
            <a:pPr marL="180975" indent="-180975" algn="just">
              <a:buFont typeface="+mj-lt"/>
              <a:buAutoNum type="arabicPeriod"/>
            </a:pPr>
            <a:r>
              <a:rPr lang="ru-RU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предложения по доработке модели аттестации учителей на основе использования проектов типовых комплектов ЕФОМ для проведения аттестации педагогических работников, замещающих должность «учитель</a:t>
            </a:r>
            <a:r>
              <a:rPr lang="ru-RU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marL="180975" indent="-180975" algn="just">
              <a:buFont typeface="+mj-lt"/>
              <a:buAutoNum type="arabicPeriod"/>
            </a:pPr>
            <a:r>
              <a:rPr lang="ru-RU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перечня категорий учителей, имеющих право/возможность прохождения аттестации в упрощенном </a:t>
            </a:r>
            <a:r>
              <a:rPr lang="ru-RU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виде;</a:t>
            </a:r>
          </a:p>
          <a:p>
            <a:pPr marL="180975" indent="-180975" algn="just">
              <a:buFont typeface="+mj-lt"/>
              <a:buAutoNum type="arabicPeriod"/>
            </a:pPr>
            <a:r>
              <a:rPr lang="ru-RU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по внесению изменений и дополнений в процедуру работы аттестационных </a:t>
            </a:r>
            <a:r>
              <a:rPr lang="ru-RU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комиссий.</a:t>
            </a:r>
            <a:endParaRPr lang="ru-RU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589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2846A2B3-AA04-4109-994E-B2C54DEEB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5351" y="554250"/>
            <a:ext cx="5599612" cy="10459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</a:pP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b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«Создание и внедрение модели аттестации педагогических работников на основе оценки их квалификации в соответствии с требованиями профессионального стандарта педагога и федеральных государственных образовательных стандартов общего образования»</a:t>
            </a:r>
            <a:endParaRPr lang="ru-RU" sz="1700" b="1" dirty="0">
              <a:solidFill>
                <a:srgbClr val="1F4E79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51F761-0479-47BF-946B-84DC67427E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026" y="475874"/>
            <a:ext cx="861048" cy="1124327"/>
          </a:xfrm>
          <a:prstGeom prst="rect">
            <a:avLst/>
          </a:prstGeom>
        </p:spPr>
      </p:pic>
      <p:pic>
        <p:nvPicPr>
          <p:cNvPr id="7" name="Рисунок 6" descr="Изображение выглядит как внутренний, стена, игрушка&#10;&#10;Описание создано с высокой степенью достоверности">
            <a:extLst>
              <a:ext uri="{FF2B5EF4-FFF2-40B4-BE49-F238E27FC236}">
                <a16:creationId xmlns="" xmlns:a16="http://schemas.microsoft.com/office/drawing/2014/main" id="{ADEA8070-36FD-4301-A675-3442817FC5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14" y="412631"/>
            <a:ext cx="970572" cy="112432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657714" y="2780928"/>
            <a:ext cx="768536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сбор </a:t>
            </a:r>
            <a:r>
              <a:rPr lang="ru-RU" sz="32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данных (</a:t>
            </a:r>
            <a:r>
              <a:rPr lang="ru-RU" sz="32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май-июнь </a:t>
            </a:r>
            <a:r>
              <a:rPr lang="ru-RU" sz="32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года</a:t>
            </a:r>
            <a:r>
              <a:rPr lang="ru-RU" sz="32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 algn="just">
              <a:buFontTx/>
              <a:buChar char="-"/>
            </a:pPr>
            <a:endParaRPr lang="ru-RU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аналитический </a:t>
            </a:r>
            <a:r>
              <a:rPr lang="ru-RU" sz="32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 и обобщение полученных </a:t>
            </a:r>
            <a:r>
              <a:rPr lang="ru-RU" sz="32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 </a:t>
            </a:r>
            <a:r>
              <a:rPr lang="ru-RU" sz="32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(июль-август </a:t>
            </a:r>
            <a:r>
              <a:rPr lang="ru-RU" sz="32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года)</a:t>
            </a:r>
            <a:endParaRPr lang="ru-RU" sz="32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57714" y="1844824"/>
            <a:ext cx="76853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проведения </a:t>
            </a:r>
            <a:r>
              <a:rPr lang="ru-RU" sz="36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апробации</a:t>
            </a:r>
            <a:endParaRPr lang="ru-RU" sz="36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590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2846A2B3-AA04-4109-994E-B2C54DEEB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5351" y="554250"/>
            <a:ext cx="5599612" cy="10459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</a:pP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b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«Создание и внедрение модели аттестации педагогических работников на основе оценки их квалификации в соответствии с требованиями профессионального стандарта педагога и федеральных государственных образовательных стандартов общего образования»</a:t>
            </a:r>
            <a:endParaRPr lang="ru-RU" sz="1700" b="1" dirty="0">
              <a:solidFill>
                <a:srgbClr val="1F4E79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51F761-0479-47BF-946B-84DC67427E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026" y="475874"/>
            <a:ext cx="861048" cy="1124327"/>
          </a:xfrm>
          <a:prstGeom prst="rect">
            <a:avLst/>
          </a:prstGeom>
        </p:spPr>
      </p:pic>
      <p:pic>
        <p:nvPicPr>
          <p:cNvPr id="7" name="Рисунок 6" descr="Изображение выглядит как внутренний, стена, игрушка&#10;&#10;Описание создано с высокой степенью достоверности">
            <a:extLst>
              <a:ext uri="{FF2B5EF4-FFF2-40B4-BE49-F238E27FC236}">
                <a16:creationId xmlns="" xmlns:a16="http://schemas.microsoft.com/office/drawing/2014/main" id="{ADEA8070-36FD-4301-A675-3442817FC50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14" y="412631"/>
            <a:ext cx="970572" cy="1124326"/>
          </a:xfrm>
          <a:prstGeom prst="rect">
            <a:avLst/>
          </a:prstGeom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657714" y="1536387"/>
            <a:ext cx="7685360" cy="8124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аттестации включает</a:t>
            </a:r>
            <a:endParaRPr lang="ru-RU" sz="3200" b="1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467544" y="2492896"/>
            <a:ext cx="8229600" cy="377728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4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независимую оценку </a:t>
            </a:r>
            <a:r>
              <a:rPr lang="ru-RU" sz="24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квалификации педагога на основе использования  </a:t>
            </a:r>
            <a:r>
              <a:rPr lang="ru-RU" sz="24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ЕФОМ</a:t>
            </a:r>
            <a:r>
              <a:rPr lang="ru-RU" sz="24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(единых федеральных оценочных материалов);</a:t>
            </a:r>
            <a:endParaRPr lang="ru-RU" sz="2400" dirty="0" smtClean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200" dirty="0" smtClean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ru-RU" sz="24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анализ </a:t>
            </a:r>
            <a:r>
              <a:rPr lang="ru-RU" sz="2400" dirty="0" err="1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контекстуализированных</a:t>
            </a:r>
            <a:r>
              <a:rPr lang="ru-RU" sz="24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условий профессиональной деятельности  (справка работодателя);</a:t>
            </a:r>
          </a:p>
          <a:p>
            <a:pPr algn="just"/>
            <a:endParaRPr lang="ru-RU" sz="1050" dirty="0" smtClean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ru-RU" sz="24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анализ </a:t>
            </a:r>
            <a:r>
              <a:rPr lang="ru-RU" sz="24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результатов деятельности учителя;</a:t>
            </a:r>
          </a:p>
          <a:p>
            <a:pPr algn="just"/>
            <a:endParaRPr lang="ru-RU" sz="1200" dirty="0" smtClean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 мнения выпускников </a:t>
            </a:r>
            <a:r>
              <a:rPr lang="ru-RU" sz="24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организаций.</a:t>
            </a:r>
            <a:endParaRPr lang="ru-RU" sz="24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875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2846A2B3-AA04-4109-994E-B2C54DEEB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5351" y="554250"/>
            <a:ext cx="5599612" cy="10459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</a:pP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b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«Создание и внедрение модели аттестации педагогических работников на основе оценки их квалификации в соответствии с требованиями профессионального стандарта педагога и федеральных государственных образовательных стандартов общего образования»</a:t>
            </a:r>
            <a:endParaRPr lang="ru-RU" sz="1700" b="1" dirty="0">
              <a:solidFill>
                <a:srgbClr val="1F4E79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51F761-0479-47BF-946B-84DC67427E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026" y="475874"/>
            <a:ext cx="861048" cy="1124327"/>
          </a:xfrm>
          <a:prstGeom prst="rect">
            <a:avLst/>
          </a:prstGeom>
        </p:spPr>
      </p:pic>
      <p:pic>
        <p:nvPicPr>
          <p:cNvPr id="7" name="Рисунок 6" descr="Изображение выглядит как внутренний, стена, игрушка&#10;&#10;Описание создано с высокой степенью достоверности">
            <a:extLst>
              <a:ext uri="{FF2B5EF4-FFF2-40B4-BE49-F238E27FC236}">
                <a16:creationId xmlns="" xmlns:a16="http://schemas.microsoft.com/office/drawing/2014/main" id="{ADEA8070-36FD-4301-A675-3442817FC5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14" y="412631"/>
            <a:ext cx="970572" cy="112432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657714" y="2348880"/>
            <a:ext cx="768536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3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Полученные результаты аналитического этапа представляются для рассмотрения </a:t>
            </a:r>
            <a:endParaRPr lang="ru-RU" sz="3300" dirty="0" smtClean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3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300" dirty="0" err="1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Апробационную</a:t>
            </a:r>
            <a:r>
              <a:rPr lang="ru-RU" sz="33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экспертную аттестационную комиссию (АЭАК) </a:t>
            </a:r>
            <a:endParaRPr lang="ru-RU" sz="3300" dirty="0" smtClean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590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2846A2B3-AA04-4109-994E-B2C54DEEB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5351" y="554250"/>
            <a:ext cx="5599612" cy="10459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</a:pP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b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«Создание и внедрение модели аттестации педагогических работников на основе оценки их квалификации в соответствии с требованиями профессионального стандарта педагога и федеральных государственных образовательных стандартов общего образования»</a:t>
            </a:r>
            <a:endParaRPr lang="ru-RU" sz="1700" b="1" dirty="0">
              <a:solidFill>
                <a:srgbClr val="1F4E79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51F761-0479-47BF-946B-84DC67427E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026" y="475874"/>
            <a:ext cx="861048" cy="1124327"/>
          </a:xfrm>
          <a:prstGeom prst="rect">
            <a:avLst/>
          </a:prstGeom>
        </p:spPr>
      </p:pic>
      <p:pic>
        <p:nvPicPr>
          <p:cNvPr id="7" name="Рисунок 6" descr="Изображение выглядит как внутренний, стена, игрушка&#10;&#10;Описание создано с высокой степенью достоверности">
            <a:extLst>
              <a:ext uri="{FF2B5EF4-FFF2-40B4-BE49-F238E27FC236}">
                <a16:creationId xmlns="" xmlns:a16="http://schemas.microsoft.com/office/drawing/2014/main" id="{ADEA8070-36FD-4301-A675-3442817FC5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14" y="412631"/>
            <a:ext cx="970572" cy="112432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657714" y="2564904"/>
            <a:ext cx="76853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+mj-lt"/>
              <a:buAutoNum type="arabicPeriod"/>
            </a:pPr>
            <a:r>
              <a:rPr lang="ru-RU" sz="2400" dirty="0" err="1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Деятельностная</a:t>
            </a:r>
            <a:r>
              <a:rPr lang="ru-RU" sz="24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экспертиза на основе результатов анализа, представленных в ходе апробации предложений по:</a:t>
            </a:r>
          </a:p>
          <a:p>
            <a:pPr lvl="1" algn="just"/>
            <a:r>
              <a:rPr lang="ru-RU" sz="24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методикам по переводу </a:t>
            </a:r>
            <a:r>
              <a:rPr lang="ru-RU" sz="24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справки </a:t>
            </a:r>
            <a:r>
              <a:rPr lang="ru-RU" sz="24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работодателя в баллы; </a:t>
            </a:r>
          </a:p>
          <a:p>
            <a:pPr lvl="1" algn="just"/>
            <a:r>
              <a:rPr lang="ru-RU" sz="24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методикам по переводу представления работодателя учителя, содержащего сведения об образовательных результатах обучающихся учителей за последние пять лет, в баллы; </a:t>
            </a:r>
          </a:p>
          <a:p>
            <a:pPr lvl="1" algn="just"/>
            <a:r>
              <a:rPr lang="ru-RU" sz="24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методикам по оценке учета мнения выпускников.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57714" y="1691517"/>
            <a:ext cx="76853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36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АЭАК</a:t>
            </a:r>
            <a:endParaRPr lang="ru-RU" sz="36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590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2846A2B3-AA04-4109-994E-B2C54DEEB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5351" y="554250"/>
            <a:ext cx="5599612" cy="10459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</a:pP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b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«Создание и внедрение модели аттестации педагогических работников на основе оценки их квалификации в соответствии с требованиями профессионального стандарта педагога и федеральных государственных образовательных стандартов общего образования»</a:t>
            </a:r>
            <a:endParaRPr lang="ru-RU" sz="1700" b="1" dirty="0">
              <a:solidFill>
                <a:srgbClr val="1F4E79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51F761-0479-47BF-946B-84DC67427E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026" y="475874"/>
            <a:ext cx="861048" cy="1124327"/>
          </a:xfrm>
          <a:prstGeom prst="rect">
            <a:avLst/>
          </a:prstGeom>
        </p:spPr>
      </p:pic>
      <p:pic>
        <p:nvPicPr>
          <p:cNvPr id="7" name="Рисунок 6" descr="Изображение выглядит как внутренний, стена, игрушка&#10;&#10;Описание создано с высокой степенью достоверности">
            <a:extLst>
              <a:ext uri="{FF2B5EF4-FFF2-40B4-BE49-F238E27FC236}">
                <a16:creationId xmlns="" xmlns:a16="http://schemas.microsoft.com/office/drawing/2014/main" id="{ADEA8070-36FD-4301-A675-3442817FC5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14" y="412631"/>
            <a:ext cx="970572" cy="112432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657714" y="2636912"/>
            <a:ext cx="76853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Рассмотрение </a:t>
            </a:r>
            <a:r>
              <a:rPr lang="ru-RU" sz="2400" dirty="0" err="1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деперсонифицированных</a:t>
            </a:r>
            <a:r>
              <a:rPr lang="ru-RU" sz="24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аттестационных кейс-комплектов результатов участия учителей в апробации элементов модели аттестации.</a:t>
            </a:r>
          </a:p>
          <a:p>
            <a:pPr algn="just"/>
            <a:endParaRPr lang="ru-RU" sz="2000" dirty="0" smtClean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    Вынесение экспертных заключений, выработка предложений по внесению лучших апробированных методик в модель аттестации учителей на основе использования проектов типовых комплектов ЕФОМ для проведения аттестации педагогических работников, замещающих должность «учитель».</a:t>
            </a:r>
            <a:endParaRPr lang="ru-RU" sz="24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57714" y="1691517"/>
            <a:ext cx="76853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36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АЭАК</a:t>
            </a:r>
            <a:endParaRPr lang="ru-RU" sz="36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6001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2846A2B3-AA04-4109-994E-B2C54DEEB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5351" y="554250"/>
            <a:ext cx="5599612" cy="10459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</a:pP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b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«Создание и внедрение модели аттестации педагогических работников на основе оценки их квалификации в соответствии с требованиями профессионального стандарта педагога и федеральных государственных образовательных стандартов общего образования»</a:t>
            </a:r>
            <a:endParaRPr lang="ru-RU" sz="1700" b="1" dirty="0">
              <a:solidFill>
                <a:srgbClr val="1F4E79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51F761-0479-47BF-946B-84DC67427E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026" y="475874"/>
            <a:ext cx="861048" cy="1124327"/>
          </a:xfrm>
          <a:prstGeom prst="rect">
            <a:avLst/>
          </a:prstGeom>
        </p:spPr>
      </p:pic>
      <p:pic>
        <p:nvPicPr>
          <p:cNvPr id="7" name="Рисунок 6" descr="Изображение выглядит как внутренний, стена, игрушка&#10;&#10;Описание создано с высокой степенью достоверности">
            <a:extLst>
              <a:ext uri="{FF2B5EF4-FFF2-40B4-BE49-F238E27FC236}">
                <a16:creationId xmlns="" xmlns:a16="http://schemas.microsoft.com/office/drawing/2014/main" id="{ADEA8070-36FD-4301-A675-3442817FC5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14" y="412631"/>
            <a:ext cx="970572" cy="112432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57714" y="1691517"/>
            <a:ext cx="76853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</a:t>
            </a:r>
            <a:r>
              <a:rPr lang="ru-RU" sz="36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АЭАК</a:t>
            </a:r>
            <a:endParaRPr lang="ru-RU" sz="3600" b="1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2564904"/>
            <a:ext cx="76853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анализ </a:t>
            </a:r>
            <a:r>
              <a:rPr lang="ru-RU" sz="2400" dirty="0" err="1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деперсонифицированных</a:t>
            </a:r>
            <a:r>
              <a:rPr lang="ru-RU" sz="24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аттестационных кейс-комплектов, выбранных Исполнителем апробации;</a:t>
            </a:r>
          </a:p>
          <a:p>
            <a:pPr marL="342900" indent="-342900" algn="just">
              <a:buFontTx/>
              <a:buChar char="-"/>
            </a:pPr>
            <a:endParaRPr lang="ru-RU" sz="24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анализ и обобщение разработанных методик: по переводу справки работодателя в баллы, по переводу представления работодателя учителя, содержащего сведения об образовательных результатах обучающихся учителей за последние пять лет, в баллы, по учету мнения выпускников;</a:t>
            </a:r>
          </a:p>
        </p:txBody>
      </p:sp>
    </p:spTree>
    <p:extLst>
      <p:ext uri="{BB962C8B-B14F-4D97-AF65-F5344CB8AC3E}">
        <p14:creationId xmlns="" xmlns:p14="http://schemas.microsoft.com/office/powerpoint/2010/main" val="415590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2846A2B3-AA04-4109-994E-B2C54DEEB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5351" y="554250"/>
            <a:ext cx="5599612" cy="10459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</a:pP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b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«Создание и внедрение модели аттестации педагогических работников на основе оценки их квалификации в соответствии с требованиями профессионального стандарта педагога и федеральных государственных образовательных стандартов общего образования»</a:t>
            </a:r>
            <a:endParaRPr lang="ru-RU" sz="1700" b="1" dirty="0">
              <a:solidFill>
                <a:srgbClr val="1F4E79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51F761-0479-47BF-946B-84DC67427E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026" y="475874"/>
            <a:ext cx="861048" cy="1124327"/>
          </a:xfrm>
          <a:prstGeom prst="rect">
            <a:avLst/>
          </a:prstGeom>
        </p:spPr>
      </p:pic>
      <p:pic>
        <p:nvPicPr>
          <p:cNvPr id="7" name="Рисунок 6" descr="Изображение выглядит как внутренний, стена, игрушка&#10;&#10;Описание создано с высокой степенью достоверности">
            <a:extLst>
              <a:ext uri="{FF2B5EF4-FFF2-40B4-BE49-F238E27FC236}">
                <a16:creationId xmlns="" xmlns:a16="http://schemas.microsoft.com/office/drawing/2014/main" id="{ADEA8070-36FD-4301-A675-3442817FC5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14" y="412631"/>
            <a:ext cx="970572" cy="112432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657714" y="2337848"/>
            <a:ext cx="76853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анализ </a:t>
            </a:r>
            <a:r>
              <a:rPr lang="ru-RU" sz="24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поступивших предложений по доработке проекта модели и порядка аттестации</a:t>
            </a:r>
            <a:r>
              <a:rPr lang="ru-RU" sz="24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4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анализ информации по соблюдению в ходе проведения апробации социально-трудовых прав и законных профессиональных интересов учителей, предоставленной представителями Общероссийского Профсоюза образования, входящими в состав АЭАК.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57714" y="1691517"/>
            <a:ext cx="76853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</a:t>
            </a:r>
            <a:r>
              <a:rPr lang="ru-RU" sz="36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АЭАК</a:t>
            </a:r>
            <a:endParaRPr lang="ru-RU" sz="3600" b="1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666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2846A2B3-AA04-4109-994E-B2C54DEEB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5351" y="554250"/>
            <a:ext cx="5599612" cy="10459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</a:pP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b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«Создание и внедрение модели аттестации педагогических работников на основе оценки их квалификации в соответствии с требованиями профессионального стандарта педагога и федеральных государственных образовательных стандартов общего образования»</a:t>
            </a:r>
            <a:endParaRPr lang="ru-RU" sz="1700" b="1" dirty="0">
              <a:solidFill>
                <a:srgbClr val="1F4E79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51F761-0479-47BF-946B-84DC67427E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026" y="475874"/>
            <a:ext cx="861048" cy="1124327"/>
          </a:xfrm>
          <a:prstGeom prst="rect">
            <a:avLst/>
          </a:prstGeom>
        </p:spPr>
      </p:pic>
      <p:pic>
        <p:nvPicPr>
          <p:cNvPr id="7" name="Рисунок 6" descr="Изображение выглядит как внутренний, стена, игрушка&#10;&#10;Описание создано с высокой степенью достоверности">
            <a:extLst>
              <a:ext uri="{FF2B5EF4-FFF2-40B4-BE49-F238E27FC236}">
                <a16:creationId xmlns="" xmlns:a16="http://schemas.microsoft.com/office/drawing/2014/main" id="{ADEA8070-36FD-4301-A675-3442817FC5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14" y="412631"/>
            <a:ext cx="970572" cy="112432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657714" y="2616660"/>
            <a:ext cx="768536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лиц</a:t>
            </a:r>
            <a:r>
              <a:rPr lang="ru-RU" sz="16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соответствующих 6-му уровню квалификации или выше (не менее половины членов аттестационной комиссии формируются из лиц, соответствующих 7-му уровню квалификации или выше</a:t>
            </a:r>
            <a:r>
              <a:rPr lang="ru-RU" sz="16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endParaRPr lang="ru-RU" sz="16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лиц, имеющих стаж педагогической и (или) руководящей работы в образовательных организациях не менее пяти лет</a:t>
            </a:r>
            <a:r>
              <a:rPr lang="ru-RU" sz="16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sz="1600" dirty="0" smtClean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6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государственных служащих и работников органов государственной власти субъекта Российской Федерации, муниципальных служащих и работников органов местного самоуправления муниципальных образований, входящих в состав соответствующего субъекта Российской Федерации</a:t>
            </a:r>
            <a:r>
              <a:rPr lang="ru-RU" sz="16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57714" y="1527623"/>
            <a:ext cx="76853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АЭАК</a:t>
            </a:r>
            <a:br>
              <a:rPr lang="ru-RU" sz="36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формируется из числа:</a:t>
            </a:r>
            <a:endParaRPr lang="ru-RU" sz="36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401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2846A2B3-AA04-4109-994E-B2C54DEEB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5351" y="554250"/>
            <a:ext cx="5599612" cy="10459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</a:pP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b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«Создание и внедрение модели аттестации педагогических работников на основе оценки их квалификации в соответствии с требованиями профессионального стандарта педагога и федеральных государственных образовательных стандартов общего образования»</a:t>
            </a:r>
            <a:endParaRPr lang="ru-RU" sz="1700" b="1" dirty="0">
              <a:solidFill>
                <a:srgbClr val="1F4E79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51F761-0479-47BF-946B-84DC67427E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026" y="475874"/>
            <a:ext cx="861048" cy="1124327"/>
          </a:xfrm>
          <a:prstGeom prst="rect">
            <a:avLst/>
          </a:prstGeom>
        </p:spPr>
      </p:pic>
      <p:pic>
        <p:nvPicPr>
          <p:cNvPr id="7" name="Рисунок 6" descr="Изображение выглядит как внутренний, стена, игрушка&#10;&#10;Описание создано с высокой степенью достоверности">
            <a:extLst>
              <a:ext uri="{FF2B5EF4-FFF2-40B4-BE49-F238E27FC236}">
                <a16:creationId xmlns="" xmlns:a16="http://schemas.microsoft.com/office/drawing/2014/main" id="{ADEA8070-36FD-4301-A675-3442817FC5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14" y="412631"/>
            <a:ext cx="970572" cy="112432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657714" y="2616660"/>
            <a:ext cx="768536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6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представителей Общероссийского Профсоюза образования, делегированных его Центральным Советом</a:t>
            </a:r>
            <a:r>
              <a:rPr lang="ru-RU" sz="16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sz="16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представителей педагогических ассоциаций, общественных объединений и иных корпоративных некоммерческих организаций, основанных на членстве физических (физических и юридических) лиц, в том числе, учителей</a:t>
            </a:r>
            <a:r>
              <a:rPr lang="ru-RU" sz="16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sz="16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лиц, из числа профессорско-преподавательского состава образовательных организаций высшего образования и (или) организаций дополнительного профессионального образования, принимающих участие (преподающих) в реализации основных и (или) дополнительных профессиональных образовательных программ укрупненной группы направлений подготовки и специальностей 44.00.00 «Образование и педагогические науки».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57714" y="1527623"/>
            <a:ext cx="76853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АЭАК</a:t>
            </a:r>
            <a:br>
              <a:rPr lang="ru-RU" sz="36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формируется из числа:</a:t>
            </a:r>
            <a:endParaRPr lang="ru-RU" sz="36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8399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2846A2B3-AA04-4109-994E-B2C54DEEB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5351" y="554250"/>
            <a:ext cx="5599612" cy="10459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</a:pP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b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«Создание и внедрение модели аттестации педагогических работников на основе оценки их квалификации в соответствии с требованиями профессионального стандарта педагога и федеральных государственных образовательных стандартов общего образования»</a:t>
            </a:r>
            <a:endParaRPr lang="ru-RU" sz="1700" b="1" dirty="0">
              <a:solidFill>
                <a:srgbClr val="1F4E79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51F761-0479-47BF-946B-84DC67427E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026" y="475874"/>
            <a:ext cx="861048" cy="1124327"/>
          </a:xfrm>
          <a:prstGeom prst="rect">
            <a:avLst/>
          </a:prstGeom>
        </p:spPr>
      </p:pic>
      <p:pic>
        <p:nvPicPr>
          <p:cNvPr id="7" name="Рисунок 6" descr="Изображение выглядит как внутренний, стена, игрушка&#10;&#10;Описание создано с высокой степенью достоверности">
            <a:extLst>
              <a:ext uri="{FF2B5EF4-FFF2-40B4-BE49-F238E27FC236}">
                <a16:creationId xmlns="" xmlns:a16="http://schemas.microsoft.com/office/drawing/2014/main" id="{ADEA8070-36FD-4301-A675-3442817FC5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14" y="412631"/>
            <a:ext cx="970572" cy="112432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657714" y="1600201"/>
            <a:ext cx="768536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5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работы АЭАК будет проведена доработка модели аттестации учителей на основе использования проектов типовых комплектов ЕФОМ для проведения аттестации педагогических работников, замещающих должность «учитель», которая будет представлена </a:t>
            </a:r>
            <a:r>
              <a:rPr lang="ru-RU" sz="25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общественно-профессиональное обсуждение </a:t>
            </a:r>
            <a:r>
              <a:rPr lang="ru-RU" sz="25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РФ </a:t>
            </a:r>
            <a:r>
              <a:rPr lang="ru-RU" sz="25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(сентябрь </a:t>
            </a:r>
            <a:r>
              <a:rPr lang="ru-RU" sz="25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года</a:t>
            </a:r>
            <a:r>
              <a:rPr lang="ru-RU" sz="25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endParaRPr lang="ru-RU" sz="12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5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общественно-профессионального обсуждения будут подведены </a:t>
            </a:r>
            <a:r>
              <a:rPr lang="ru-RU" sz="25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5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Всероссийской конференции </a:t>
            </a:r>
            <a:endParaRPr lang="ru-RU" sz="2500" dirty="0" smtClean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5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(ноябрь </a:t>
            </a:r>
            <a:r>
              <a:rPr lang="ru-RU" sz="25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sz="25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года)</a:t>
            </a:r>
            <a:endParaRPr lang="ru-RU" sz="25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590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2846A2B3-AA04-4109-994E-B2C54DEEB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5351" y="554250"/>
            <a:ext cx="5599612" cy="10459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</a:pP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b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«Создание и внедрение модели аттестации педагогических работников на основе оценки их квалификации в соответствии с требованиями профессионального стандарта педагога и федеральных государственных образовательных стандартов общего образования»</a:t>
            </a:r>
            <a:endParaRPr lang="ru-RU" sz="1700" b="1" dirty="0">
              <a:solidFill>
                <a:srgbClr val="1F4E79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51F761-0479-47BF-946B-84DC67427E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026" y="475874"/>
            <a:ext cx="861048" cy="1124327"/>
          </a:xfrm>
          <a:prstGeom prst="rect">
            <a:avLst/>
          </a:prstGeom>
        </p:spPr>
      </p:pic>
      <p:pic>
        <p:nvPicPr>
          <p:cNvPr id="7" name="Рисунок 6" descr="Изображение выглядит как внутренний, стена, игрушка&#10;&#10;Описание создано с высокой степенью достоверности">
            <a:extLst>
              <a:ext uri="{FF2B5EF4-FFF2-40B4-BE49-F238E27FC236}">
                <a16:creationId xmlns="" xmlns:a16="http://schemas.microsoft.com/office/drawing/2014/main" id="{ADEA8070-36FD-4301-A675-3442817FC5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14" y="412631"/>
            <a:ext cx="970572" cy="1124326"/>
          </a:xfrm>
          <a:prstGeom prst="rect">
            <a:avLst/>
          </a:prstGeom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179512" y="1772816"/>
            <a:ext cx="8820472" cy="5239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000"/>
              </a:lnSpc>
            </a:pPr>
            <a:r>
              <a:rPr lang="ru-RU" sz="24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Независимая оценка квалификации предполагает анализ:</a:t>
            </a:r>
            <a:endParaRPr lang="ru-RU" sz="2400" b="1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Схема 9"/>
          <p:cNvGraphicFramePr/>
          <p:nvPr>
            <p:extLst>
              <p:ext uri="{D42A27DB-BD31-4B8C-83A1-F6EECF244321}">
                <p14:modId xmlns="" xmlns:p14="http://schemas.microsoft.com/office/powerpoint/2010/main" val="1089516243"/>
              </p:ext>
            </p:extLst>
          </p:nvPr>
        </p:nvGraphicFramePr>
        <p:xfrm>
          <a:off x="323528" y="2420888"/>
          <a:ext cx="8604448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="" xmlns:p14="http://schemas.microsoft.com/office/powerpoint/2010/main" val="32875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хема 9"/>
          <p:cNvGraphicFramePr/>
          <p:nvPr>
            <p:extLst>
              <p:ext uri="{D42A27DB-BD31-4B8C-83A1-F6EECF244321}">
                <p14:modId xmlns="" xmlns:p14="http://schemas.microsoft.com/office/powerpoint/2010/main" val="1089516243"/>
              </p:ext>
            </p:extLst>
          </p:nvPr>
        </p:nvGraphicFramePr>
        <p:xfrm>
          <a:off x="323528" y="404664"/>
          <a:ext cx="8352928" cy="1512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51520" y="2060848"/>
            <a:ext cx="8730546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763" indent="-4763" algn="ctr"/>
            <a:r>
              <a:rPr lang="ru-RU" alt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Компетенция</a:t>
            </a:r>
            <a:r>
              <a:rPr lang="ru-RU" alt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alt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понимается как </a:t>
            </a:r>
            <a:r>
              <a:rPr lang="ru-RU" alt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способность совершения профессиональных действий</a:t>
            </a:r>
            <a:r>
              <a:rPr lang="ru-RU" alt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alt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(в соответствии с требованиями профессионального стандарта педагога) </a:t>
            </a:r>
            <a:br>
              <a:rPr lang="ru-RU" alt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основе профессиональных знаний, умений и профессиональных суждений.</a:t>
            </a:r>
          </a:p>
          <a:p>
            <a:pPr marL="4763" indent="-4763" algn="ctr"/>
            <a:endParaRPr lang="ru-RU" altLang="ru-RU" sz="105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763" indent="-4763" algn="ctr"/>
            <a:r>
              <a:rPr lang="ru-RU" alt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Компетенции</a:t>
            </a:r>
            <a:r>
              <a:rPr lang="ru-RU" alt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проявляются в </a:t>
            </a:r>
            <a:r>
              <a:rPr lang="ru-RU" alt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выполнении профессиональных действий </a:t>
            </a:r>
            <a:r>
              <a:rPr lang="ru-RU" alt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рамках различных профессиональных </a:t>
            </a:r>
            <a:r>
              <a:rPr lang="ru-RU" alt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задач.</a:t>
            </a:r>
            <a:endParaRPr lang="ru-RU" alt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23528" y="4374976"/>
            <a:ext cx="835292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Проекты комплектов </a:t>
            </a:r>
            <a:r>
              <a:rPr lang="ru-RU" alt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ЕФОМ</a:t>
            </a:r>
            <a:r>
              <a:rPr lang="ru-RU" sz="20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разработаны </a:t>
            </a:r>
            <a:r>
              <a:rPr lang="ru-RU" sz="20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требованиями профессионального стандарта педагога и федеральных государственных образовательных стандартов общего </a:t>
            </a:r>
            <a:r>
              <a:rPr lang="ru-RU" sz="20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образования.</a:t>
            </a:r>
            <a:endParaRPr lang="ru-RU" sz="2000" dirty="0" smtClean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Одна </a:t>
            </a:r>
            <a:r>
              <a:rPr lang="ru-RU" sz="20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та же профессиональная компетенция или группа компетенций обеспечивает готовность выполнения одного или чаще нескольких схожих профессиональных действий.</a:t>
            </a:r>
            <a:endParaRPr lang="ru-RU" sz="2000" dirty="0" smtClean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875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260648"/>
            <a:ext cx="6400800" cy="694928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Модель аттестации</a:t>
            </a:r>
          </a:p>
        </p:txBody>
      </p:sp>
      <p:grpSp>
        <p:nvGrpSpPr>
          <p:cNvPr id="2" name="Группа 122"/>
          <p:cNvGrpSpPr/>
          <p:nvPr/>
        </p:nvGrpSpPr>
        <p:grpSpPr>
          <a:xfrm>
            <a:off x="3203848" y="1215251"/>
            <a:ext cx="5940152" cy="4959345"/>
            <a:chOff x="3203848" y="1215251"/>
            <a:chExt cx="5940152" cy="4959345"/>
          </a:xfrm>
        </p:grpSpPr>
        <p:grpSp>
          <p:nvGrpSpPr>
            <p:cNvPr id="4" name="Группа 170"/>
            <p:cNvGrpSpPr/>
            <p:nvPr/>
          </p:nvGrpSpPr>
          <p:grpSpPr>
            <a:xfrm>
              <a:off x="4427984" y="2060848"/>
              <a:ext cx="2661915" cy="3451036"/>
              <a:chOff x="4427984" y="2060848"/>
              <a:chExt cx="2661915" cy="3451036"/>
            </a:xfrm>
          </p:grpSpPr>
          <p:cxnSp>
            <p:nvCxnSpPr>
              <p:cNvPr id="20" name="Прямая со стрелкой 19"/>
              <p:cNvCxnSpPr/>
              <p:nvPr/>
            </p:nvCxnSpPr>
            <p:spPr>
              <a:xfrm flipH="1" flipV="1">
                <a:off x="4427984" y="3789041"/>
                <a:ext cx="6458" cy="79441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Прямая со стрелкой 23"/>
              <p:cNvCxnSpPr/>
              <p:nvPr/>
            </p:nvCxnSpPr>
            <p:spPr>
              <a:xfrm flipH="1" flipV="1">
                <a:off x="5796136" y="2864842"/>
                <a:ext cx="6458" cy="65039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Прямая со стрелкой 27"/>
              <p:cNvCxnSpPr/>
              <p:nvPr/>
            </p:nvCxnSpPr>
            <p:spPr>
              <a:xfrm flipV="1">
                <a:off x="7080081" y="2060848"/>
                <a:ext cx="9818" cy="7920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Прямая соединительная линия 34"/>
              <p:cNvCxnSpPr/>
              <p:nvPr/>
            </p:nvCxnSpPr>
            <p:spPr>
              <a:xfrm>
                <a:off x="4434334" y="4509120"/>
                <a:ext cx="0" cy="98961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Прямая соединительная линия 36"/>
              <p:cNvCxnSpPr/>
              <p:nvPr/>
            </p:nvCxnSpPr>
            <p:spPr>
              <a:xfrm>
                <a:off x="5802594" y="3514158"/>
                <a:ext cx="0" cy="199772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Прямая соединительная линия 38"/>
              <p:cNvCxnSpPr/>
              <p:nvPr/>
            </p:nvCxnSpPr>
            <p:spPr>
              <a:xfrm>
                <a:off x="7080479" y="2848795"/>
                <a:ext cx="0" cy="261492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Группа 169"/>
            <p:cNvGrpSpPr/>
            <p:nvPr/>
          </p:nvGrpSpPr>
          <p:grpSpPr>
            <a:xfrm>
              <a:off x="3203848" y="1215251"/>
              <a:ext cx="5940152" cy="4959345"/>
              <a:chOff x="3203848" y="1215251"/>
              <a:chExt cx="5940152" cy="4959345"/>
            </a:xfrm>
          </p:grpSpPr>
          <p:cxnSp>
            <p:nvCxnSpPr>
              <p:cNvPr id="7" name="Прямая со стрелкой 6"/>
              <p:cNvCxnSpPr/>
              <p:nvPr/>
            </p:nvCxnSpPr>
            <p:spPr>
              <a:xfrm flipV="1">
                <a:off x="8820472" y="1215251"/>
                <a:ext cx="0" cy="424847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Прямая со стрелкой 8"/>
              <p:cNvCxnSpPr/>
              <p:nvPr/>
            </p:nvCxnSpPr>
            <p:spPr>
              <a:xfrm flipV="1">
                <a:off x="3275856" y="5589241"/>
                <a:ext cx="5544616" cy="1455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7740352" y="5805264"/>
                <a:ext cx="14036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900" b="1" dirty="0"/>
                  <a:t>Профессиональная деятельность</a:t>
                </a: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 rot="16200000">
                <a:off x="8055301" y="4582001"/>
                <a:ext cx="1847545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100" b="1" dirty="0"/>
                  <a:t>Уровни квалификации</a:t>
                </a:r>
              </a:p>
            </p:txBody>
          </p:sp>
          <p:sp>
            <p:nvSpPr>
              <p:cNvPr id="214" name="Овал 213"/>
              <p:cNvSpPr/>
              <p:nvPr/>
            </p:nvSpPr>
            <p:spPr>
              <a:xfrm>
                <a:off x="3203848" y="5517232"/>
                <a:ext cx="108000" cy="108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900" dirty="0"/>
              </a:p>
            </p:txBody>
          </p:sp>
          <p:sp>
            <p:nvSpPr>
              <p:cNvPr id="216" name="Овал 215"/>
              <p:cNvSpPr/>
              <p:nvPr/>
            </p:nvSpPr>
            <p:spPr>
              <a:xfrm>
                <a:off x="7812360" y="5877272"/>
                <a:ext cx="108000" cy="108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900" dirty="0"/>
              </a:p>
            </p:txBody>
          </p:sp>
        </p:grpSp>
      </p:grpSp>
      <p:cxnSp>
        <p:nvCxnSpPr>
          <p:cNvPr id="132" name="Соединительная линия уступом 131"/>
          <p:cNvCxnSpPr/>
          <p:nvPr/>
        </p:nvCxnSpPr>
        <p:spPr>
          <a:xfrm rot="16200000" flipH="1">
            <a:off x="-940668" y="4513690"/>
            <a:ext cx="3284984" cy="1403648"/>
          </a:xfrm>
          <a:prstGeom prst="bentConnector3">
            <a:avLst>
              <a:gd name="adj1" fmla="val -1436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179512" y="188652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</a:rPr>
              <a:t>ПРОЕКТ</a:t>
            </a:r>
            <a:endParaRPr lang="ru-RU" sz="1200" b="1" dirty="0">
              <a:solidFill>
                <a:srgbClr val="002060"/>
              </a:solidFill>
            </a:endParaRPr>
          </a:p>
        </p:txBody>
      </p:sp>
      <p:grpSp>
        <p:nvGrpSpPr>
          <p:cNvPr id="6" name="Группа 167"/>
          <p:cNvGrpSpPr/>
          <p:nvPr/>
        </p:nvGrpSpPr>
        <p:grpSpPr>
          <a:xfrm>
            <a:off x="102200" y="1779172"/>
            <a:ext cx="6983733" cy="3315503"/>
            <a:chOff x="102198" y="1779166"/>
            <a:chExt cx="6983732" cy="3315503"/>
          </a:xfrm>
        </p:grpSpPr>
        <p:grpSp>
          <p:nvGrpSpPr>
            <p:cNvPr id="8" name="Группа 123"/>
            <p:cNvGrpSpPr/>
            <p:nvPr/>
          </p:nvGrpSpPr>
          <p:grpSpPr>
            <a:xfrm>
              <a:off x="3893001" y="1779166"/>
              <a:ext cx="3192929" cy="2039092"/>
              <a:chOff x="3893001" y="1779166"/>
              <a:chExt cx="3192929" cy="2039092"/>
            </a:xfrm>
          </p:grpSpPr>
          <p:grpSp>
            <p:nvGrpSpPr>
              <p:cNvPr id="12" name="Группа 136"/>
              <p:cNvGrpSpPr/>
              <p:nvPr/>
            </p:nvGrpSpPr>
            <p:grpSpPr>
              <a:xfrm>
                <a:off x="3893001" y="3429000"/>
                <a:ext cx="576064" cy="389258"/>
                <a:chOff x="3893001" y="3429000"/>
                <a:chExt cx="576064" cy="389258"/>
              </a:xfrm>
            </p:grpSpPr>
            <p:sp>
              <p:nvSpPr>
                <p:cNvPr id="136" name="TextBox 135"/>
                <p:cNvSpPr txBox="1"/>
                <p:nvPr/>
              </p:nvSpPr>
              <p:spPr>
                <a:xfrm>
                  <a:off x="3893001" y="3495093"/>
                  <a:ext cx="576064" cy="3231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ts val="900"/>
                    </a:lnSpc>
                  </a:pPr>
                  <a:r>
                    <a:rPr lang="ru-RU" dirty="0"/>
                    <a:t>А</a:t>
                  </a:r>
                </a:p>
                <a:p>
                  <a:pPr algn="ctr">
                    <a:lnSpc>
                      <a:spcPts val="900"/>
                    </a:lnSpc>
                  </a:pPr>
                  <a:r>
                    <a:rPr lang="ru-RU" sz="1000" dirty="0" err="1"/>
                    <a:t>обяз</a:t>
                  </a:r>
                  <a:endParaRPr lang="ru-RU" sz="1000" dirty="0"/>
                </a:p>
              </p:txBody>
            </p:sp>
            <p:sp>
              <p:nvSpPr>
                <p:cNvPr id="137" name="Овал 136"/>
                <p:cNvSpPr/>
                <p:nvPr/>
              </p:nvSpPr>
              <p:spPr>
                <a:xfrm>
                  <a:off x="3995936" y="3429000"/>
                  <a:ext cx="360040" cy="36004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3" name="Группа 145"/>
              <p:cNvGrpSpPr/>
              <p:nvPr/>
            </p:nvGrpSpPr>
            <p:grpSpPr>
              <a:xfrm>
                <a:off x="6437858" y="1779166"/>
                <a:ext cx="648072" cy="465768"/>
                <a:chOff x="6437858" y="1779166"/>
                <a:chExt cx="648072" cy="465768"/>
              </a:xfrm>
            </p:grpSpPr>
            <p:sp>
              <p:nvSpPr>
                <p:cNvPr id="134" name="Скругленный прямоугольник 133"/>
                <p:cNvSpPr/>
                <p:nvPr/>
              </p:nvSpPr>
              <p:spPr>
                <a:xfrm>
                  <a:off x="6503516" y="1779166"/>
                  <a:ext cx="504056" cy="432048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35" name="TextBox 134"/>
                <p:cNvSpPr txBox="1"/>
                <p:nvPr/>
              </p:nvSpPr>
              <p:spPr>
                <a:xfrm>
                  <a:off x="6437858" y="1844824"/>
                  <a:ext cx="64807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ts val="800"/>
                    </a:lnSpc>
                  </a:pPr>
                  <a:r>
                    <a:rPr lang="ru-RU" dirty="0"/>
                    <a:t>А</a:t>
                  </a:r>
                </a:p>
                <a:p>
                  <a:pPr algn="ctr">
                    <a:lnSpc>
                      <a:spcPts val="800"/>
                    </a:lnSpc>
                  </a:pPr>
                  <a:r>
                    <a:rPr lang="ru-RU" sz="800" dirty="0"/>
                    <a:t>по желанию</a:t>
                  </a:r>
                </a:p>
              </p:txBody>
            </p:sp>
          </p:grpSp>
          <p:grpSp>
            <p:nvGrpSpPr>
              <p:cNvPr id="14" name="Группа 143"/>
              <p:cNvGrpSpPr/>
              <p:nvPr/>
            </p:nvGrpSpPr>
            <p:grpSpPr>
              <a:xfrm>
                <a:off x="5148064" y="2564904"/>
                <a:ext cx="648072" cy="472118"/>
                <a:chOff x="5148064" y="2564904"/>
                <a:chExt cx="648072" cy="472118"/>
              </a:xfrm>
            </p:grpSpPr>
            <p:sp>
              <p:nvSpPr>
                <p:cNvPr id="129" name="Скругленный прямоугольник 128"/>
                <p:cNvSpPr/>
                <p:nvPr/>
              </p:nvSpPr>
              <p:spPr>
                <a:xfrm>
                  <a:off x="5220072" y="2564904"/>
                  <a:ext cx="504056" cy="432048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31" name="TextBox 130"/>
                <p:cNvSpPr txBox="1"/>
                <p:nvPr/>
              </p:nvSpPr>
              <p:spPr>
                <a:xfrm>
                  <a:off x="5148064" y="2636912"/>
                  <a:ext cx="64807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ts val="800"/>
                    </a:lnSpc>
                  </a:pPr>
                  <a:r>
                    <a:rPr lang="ru-RU" dirty="0"/>
                    <a:t>А</a:t>
                  </a:r>
                </a:p>
                <a:p>
                  <a:pPr algn="ctr">
                    <a:lnSpc>
                      <a:spcPts val="800"/>
                    </a:lnSpc>
                  </a:pPr>
                  <a:r>
                    <a:rPr lang="ru-RU" sz="800" dirty="0"/>
                    <a:t>по желанию</a:t>
                  </a:r>
                </a:p>
              </p:txBody>
            </p:sp>
          </p:grpSp>
        </p:grpSp>
        <p:grpSp>
          <p:nvGrpSpPr>
            <p:cNvPr id="15" name="Группа 148"/>
            <p:cNvGrpSpPr/>
            <p:nvPr/>
          </p:nvGrpSpPr>
          <p:grpSpPr>
            <a:xfrm>
              <a:off x="102198" y="3645024"/>
              <a:ext cx="1013419" cy="701572"/>
              <a:chOff x="102198" y="3645024"/>
              <a:chExt cx="1013419" cy="701572"/>
            </a:xfrm>
          </p:grpSpPr>
          <p:sp>
            <p:nvSpPr>
              <p:cNvPr id="150" name="Овал 149"/>
              <p:cNvSpPr/>
              <p:nvPr/>
            </p:nvSpPr>
            <p:spPr>
              <a:xfrm>
                <a:off x="424682" y="3645024"/>
                <a:ext cx="360040" cy="36004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1" name="TextBox 150"/>
              <p:cNvSpPr txBox="1"/>
              <p:nvPr/>
            </p:nvSpPr>
            <p:spPr>
              <a:xfrm>
                <a:off x="323528" y="3689474"/>
                <a:ext cx="576064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900"/>
                  </a:lnSpc>
                </a:pPr>
                <a:r>
                  <a:rPr lang="ru-RU" dirty="0"/>
                  <a:t>А</a:t>
                </a:r>
              </a:p>
              <a:p>
                <a:pPr algn="ctr">
                  <a:lnSpc>
                    <a:spcPts val="900"/>
                  </a:lnSpc>
                </a:pPr>
                <a:r>
                  <a:rPr lang="ru-RU" sz="1000" dirty="0" err="1"/>
                  <a:t>обяз</a:t>
                </a:r>
                <a:endParaRPr lang="ru-RU" sz="1000" dirty="0"/>
              </a:p>
            </p:txBody>
          </p:sp>
          <p:sp>
            <p:nvSpPr>
              <p:cNvPr id="152" name="TextBox 151"/>
              <p:cNvSpPr txBox="1"/>
              <p:nvPr/>
            </p:nvSpPr>
            <p:spPr>
              <a:xfrm>
                <a:off x="102198" y="4049079"/>
                <a:ext cx="1013419" cy="2975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ts val="800"/>
                  </a:lnSpc>
                </a:pPr>
                <a:r>
                  <a:rPr lang="ru-RU" sz="1000" dirty="0"/>
                  <a:t>- Обязательная</a:t>
                </a:r>
                <a:br>
                  <a:rPr lang="ru-RU" sz="1000" dirty="0"/>
                </a:br>
                <a:r>
                  <a:rPr lang="ru-RU" sz="1000" dirty="0"/>
                  <a:t> аттестация</a:t>
                </a:r>
              </a:p>
            </p:txBody>
          </p:sp>
        </p:grpSp>
        <p:grpSp>
          <p:nvGrpSpPr>
            <p:cNvPr id="16" name="Группа 152"/>
            <p:cNvGrpSpPr/>
            <p:nvPr/>
          </p:nvGrpSpPr>
          <p:grpSpPr>
            <a:xfrm>
              <a:off x="179512" y="4348912"/>
              <a:ext cx="886782" cy="745757"/>
              <a:chOff x="179512" y="4348912"/>
              <a:chExt cx="886782" cy="745757"/>
            </a:xfrm>
          </p:grpSpPr>
          <p:sp>
            <p:nvSpPr>
              <p:cNvPr id="158" name="Скругленный прямоугольник 157"/>
              <p:cNvSpPr/>
              <p:nvPr/>
            </p:nvSpPr>
            <p:spPr>
              <a:xfrm>
                <a:off x="364939" y="4348912"/>
                <a:ext cx="504056" cy="432048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64" name="TextBox 163"/>
              <p:cNvSpPr txBox="1"/>
              <p:nvPr/>
            </p:nvSpPr>
            <p:spPr>
              <a:xfrm>
                <a:off x="295535" y="4420920"/>
                <a:ext cx="64807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800"/>
                  </a:lnSpc>
                </a:pPr>
                <a:r>
                  <a:rPr lang="ru-RU" dirty="0"/>
                  <a:t>А</a:t>
                </a:r>
              </a:p>
              <a:p>
                <a:pPr algn="ctr">
                  <a:lnSpc>
                    <a:spcPts val="800"/>
                  </a:lnSpc>
                </a:pPr>
                <a:r>
                  <a:rPr lang="ru-RU" sz="800" dirty="0"/>
                  <a:t>по желанию</a:t>
                </a:r>
              </a:p>
            </p:txBody>
          </p:sp>
          <p:sp>
            <p:nvSpPr>
              <p:cNvPr id="166" name="TextBox 165"/>
              <p:cNvSpPr txBox="1"/>
              <p:nvPr/>
            </p:nvSpPr>
            <p:spPr>
              <a:xfrm>
                <a:off x="179512" y="4797152"/>
                <a:ext cx="886782" cy="2975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ts val="800"/>
                  </a:lnSpc>
                </a:pPr>
                <a:r>
                  <a:rPr lang="ru-RU" sz="1000" dirty="0"/>
                  <a:t>- Аттестация </a:t>
                </a:r>
                <a:br>
                  <a:rPr lang="ru-RU" sz="1000" dirty="0"/>
                </a:br>
                <a:r>
                  <a:rPr lang="ru-RU" sz="1000" dirty="0"/>
                  <a:t> по желанию</a:t>
                </a:r>
              </a:p>
            </p:txBody>
          </p:sp>
        </p:grpSp>
      </p:grpSp>
      <p:grpSp>
        <p:nvGrpSpPr>
          <p:cNvPr id="17" name="Группа 179"/>
          <p:cNvGrpSpPr/>
          <p:nvPr/>
        </p:nvGrpSpPr>
        <p:grpSpPr>
          <a:xfrm>
            <a:off x="4417218" y="1639845"/>
            <a:ext cx="4379788" cy="2157401"/>
            <a:chOff x="4417216" y="1639833"/>
            <a:chExt cx="4379788" cy="2157401"/>
          </a:xfrm>
        </p:grpSpPr>
        <p:grpSp>
          <p:nvGrpSpPr>
            <p:cNvPr id="18" name="Группа 143"/>
            <p:cNvGrpSpPr/>
            <p:nvPr/>
          </p:nvGrpSpPr>
          <p:grpSpPr>
            <a:xfrm>
              <a:off x="4447032" y="1639833"/>
              <a:ext cx="4104076" cy="2122785"/>
              <a:chOff x="4447032" y="1639833"/>
              <a:chExt cx="4104076" cy="2122785"/>
            </a:xfrm>
          </p:grpSpPr>
          <p:sp>
            <p:nvSpPr>
              <p:cNvPr id="146" name="TextBox 145"/>
              <p:cNvSpPr txBox="1"/>
              <p:nvPr/>
            </p:nvSpPr>
            <p:spPr>
              <a:xfrm>
                <a:off x="4447032" y="3501008"/>
                <a:ext cx="1449988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100" b="1" dirty="0"/>
                  <a:t>Должность </a:t>
                </a:r>
                <a:r>
                  <a:rPr lang="ru-RU" sz="1100" b="1" dirty="0">
                    <a:solidFill>
                      <a:srgbClr val="FF0000"/>
                    </a:solidFill>
                  </a:rPr>
                  <a:t>УЧИТЕЛЬ</a:t>
                </a:r>
              </a:p>
            </p:txBody>
          </p:sp>
          <p:sp>
            <p:nvSpPr>
              <p:cNvPr id="147" name="TextBox 146"/>
              <p:cNvSpPr txBox="1"/>
              <p:nvPr/>
            </p:nvSpPr>
            <p:spPr>
              <a:xfrm>
                <a:off x="5796136" y="2454234"/>
                <a:ext cx="13681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b="1" dirty="0"/>
                  <a:t>1-ая категория</a:t>
                </a:r>
              </a:p>
            </p:txBody>
          </p:sp>
          <p:sp>
            <p:nvSpPr>
              <p:cNvPr id="148" name="TextBox 147"/>
              <p:cNvSpPr txBox="1"/>
              <p:nvPr/>
            </p:nvSpPr>
            <p:spPr>
              <a:xfrm>
                <a:off x="7092280" y="1639833"/>
                <a:ext cx="145882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b="1" dirty="0"/>
                  <a:t>высшая категория</a:t>
                </a:r>
              </a:p>
            </p:txBody>
          </p:sp>
        </p:grpSp>
        <p:grpSp>
          <p:nvGrpSpPr>
            <p:cNvPr id="19" name="Группа 173"/>
            <p:cNvGrpSpPr/>
            <p:nvPr/>
          </p:nvGrpSpPr>
          <p:grpSpPr>
            <a:xfrm>
              <a:off x="4417216" y="2060848"/>
              <a:ext cx="4379788" cy="1736386"/>
              <a:chOff x="4440684" y="2060848"/>
              <a:chExt cx="4379788" cy="1736386"/>
            </a:xfrm>
          </p:grpSpPr>
          <p:cxnSp>
            <p:nvCxnSpPr>
              <p:cNvPr id="176" name="Прямая со стрелкой 175"/>
              <p:cNvCxnSpPr/>
              <p:nvPr/>
            </p:nvCxnSpPr>
            <p:spPr>
              <a:xfrm>
                <a:off x="4440684" y="3797234"/>
                <a:ext cx="136815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Прямая со стрелкой 176"/>
              <p:cNvCxnSpPr/>
              <p:nvPr/>
            </p:nvCxnSpPr>
            <p:spPr>
              <a:xfrm>
                <a:off x="5816406" y="2848795"/>
                <a:ext cx="1296144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Прямая со стрелкой 177"/>
              <p:cNvCxnSpPr/>
              <p:nvPr/>
            </p:nvCxnSpPr>
            <p:spPr>
              <a:xfrm>
                <a:off x="7092280" y="2060848"/>
                <a:ext cx="172819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" name="Группа 180"/>
          <p:cNvGrpSpPr/>
          <p:nvPr/>
        </p:nvGrpSpPr>
        <p:grpSpPr>
          <a:xfrm>
            <a:off x="3840873" y="908720"/>
            <a:ext cx="4439539" cy="2484062"/>
            <a:chOff x="3840872" y="908720"/>
            <a:chExt cx="4439539" cy="2484062"/>
          </a:xfrm>
        </p:grpSpPr>
        <p:sp>
          <p:nvSpPr>
            <p:cNvPr id="182" name="TextBox 181"/>
            <p:cNvSpPr txBox="1"/>
            <p:nvPr/>
          </p:nvSpPr>
          <p:spPr>
            <a:xfrm>
              <a:off x="3840872" y="2531008"/>
              <a:ext cx="1584176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00" b="1" dirty="0"/>
                <a:t>Документ</a:t>
              </a:r>
              <a:r>
                <a:rPr lang="ru-RU" sz="1000" dirty="0"/>
                <a:t> </a:t>
              </a:r>
              <a:br>
                <a:rPr lang="ru-RU" sz="1000" dirty="0"/>
              </a:br>
              <a:r>
                <a:rPr lang="ru-RU" sz="1000" dirty="0"/>
                <a:t>о подтверждении соответствия </a:t>
              </a:r>
              <a:br>
                <a:rPr lang="ru-RU" sz="1000" dirty="0"/>
              </a:br>
              <a:r>
                <a:rPr lang="ru-RU" sz="1000" dirty="0"/>
                <a:t>должности учителя  </a:t>
              </a:r>
              <a:br>
                <a:rPr lang="ru-RU" sz="1000" dirty="0"/>
              </a:br>
              <a:r>
                <a:rPr lang="ru-RU" sz="1000" dirty="0"/>
                <a:t>(5 лет  срок действия)</a:t>
              </a:r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5076055" y="1412776"/>
              <a:ext cx="140415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00" b="1" dirty="0"/>
                <a:t>Документ</a:t>
              </a:r>
              <a:r>
                <a:rPr lang="ru-RU" sz="1000" dirty="0"/>
                <a:t> </a:t>
              </a:r>
              <a:br>
                <a:rPr lang="ru-RU" sz="1000" dirty="0"/>
              </a:br>
              <a:r>
                <a:rPr lang="ru-RU" sz="1000" dirty="0"/>
                <a:t>об установлении </a:t>
              </a:r>
              <a:br>
                <a:rPr lang="ru-RU" sz="1000" dirty="0"/>
              </a:br>
              <a:r>
                <a:rPr lang="ru-RU" sz="1000" dirty="0"/>
                <a:t>1-ой категории </a:t>
              </a:r>
              <a:br>
                <a:rPr lang="ru-RU" sz="1000" dirty="0"/>
              </a:br>
              <a:r>
                <a:rPr lang="ru-RU" sz="1000" dirty="0"/>
                <a:t>(5 лет срок действия)</a:t>
              </a:r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6876255" y="908720"/>
              <a:ext cx="140415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00" b="1" dirty="0"/>
                <a:t>Документ</a:t>
              </a:r>
              <a:r>
                <a:rPr lang="ru-RU" sz="1000" dirty="0"/>
                <a:t> </a:t>
              </a:r>
              <a:br>
                <a:rPr lang="ru-RU" sz="1000" dirty="0"/>
              </a:br>
              <a:r>
                <a:rPr lang="ru-RU" sz="1000" dirty="0"/>
                <a:t>об установлении</a:t>
              </a:r>
              <a:br>
                <a:rPr lang="ru-RU" sz="1000" dirty="0"/>
              </a:br>
              <a:r>
                <a:rPr lang="ru-RU" sz="1000" dirty="0"/>
                <a:t>высшей категории</a:t>
              </a:r>
            </a:p>
            <a:p>
              <a:pPr algn="ctr"/>
              <a:r>
                <a:rPr lang="ru-RU" sz="1000" dirty="0"/>
                <a:t> (5 лет срок действия)</a:t>
              </a:r>
            </a:p>
          </p:txBody>
        </p:sp>
      </p:grpSp>
      <p:grpSp>
        <p:nvGrpSpPr>
          <p:cNvPr id="22" name="Группа 186"/>
          <p:cNvGrpSpPr/>
          <p:nvPr/>
        </p:nvGrpSpPr>
        <p:grpSpPr>
          <a:xfrm>
            <a:off x="1547664" y="4581140"/>
            <a:ext cx="1512168" cy="1962219"/>
            <a:chOff x="1547664" y="4581128"/>
            <a:chExt cx="1512168" cy="1962219"/>
          </a:xfrm>
        </p:grpSpPr>
        <p:sp>
          <p:nvSpPr>
            <p:cNvPr id="188" name="TextBox 187"/>
            <p:cNvSpPr txBox="1"/>
            <p:nvPr/>
          </p:nvSpPr>
          <p:spPr>
            <a:xfrm>
              <a:off x="1547664" y="5589240"/>
              <a:ext cx="151216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/>
                <a:t>«Вход </a:t>
              </a:r>
              <a:br>
                <a:rPr lang="ru-RU" sz="1600" b="1" dirty="0"/>
              </a:br>
              <a:r>
                <a:rPr lang="ru-RU" sz="1600" b="1" dirty="0"/>
                <a:t>в профессию»</a:t>
              </a:r>
              <a:r>
                <a:rPr lang="ru-RU" sz="1600" dirty="0"/>
                <a:t> </a:t>
              </a:r>
              <a:r>
                <a:rPr lang="ru-RU" sz="1000" dirty="0"/>
                <a:t/>
              </a:r>
              <a:br>
                <a:rPr lang="ru-RU" sz="1000" dirty="0"/>
              </a:br>
              <a:r>
                <a:rPr lang="ru-RU" sz="1000" dirty="0"/>
                <a:t>(</a:t>
              </a:r>
              <a:r>
                <a:rPr lang="ru-RU" sz="1200" dirty="0">
                  <a:solidFill>
                    <a:srgbClr val="FF0000"/>
                  </a:solidFill>
                </a:rPr>
                <a:t>профессиональный экзамен</a:t>
              </a:r>
              <a:r>
                <a:rPr lang="ru-RU" sz="1200" dirty="0"/>
                <a:t>) </a:t>
              </a:r>
              <a:endParaRPr lang="ru-RU" sz="1000" dirty="0"/>
            </a:p>
          </p:txBody>
        </p:sp>
        <p:pic>
          <p:nvPicPr>
            <p:cNvPr id="189" name="Рисунок 188" descr="Без имени-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07704" y="4581128"/>
              <a:ext cx="990470" cy="1008112"/>
            </a:xfrm>
            <a:prstGeom prst="rect">
              <a:avLst/>
            </a:prstGeom>
          </p:spPr>
        </p:pic>
      </p:grpSp>
      <p:sp>
        <p:nvSpPr>
          <p:cNvPr id="191" name="Прямоугольник 190"/>
          <p:cNvSpPr/>
          <p:nvPr/>
        </p:nvSpPr>
        <p:spPr>
          <a:xfrm>
            <a:off x="323529" y="2420888"/>
            <a:ext cx="1872208" cy="64166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/>
              <a:t>Пед. образование ВУЗы</a:t>
            </a:r>
          </a:p>
          <a:p>
            <a:pPr algn="ctr"/>
            <a:r>
              <a:rPr lang="ru-RU" sz="1200" dirty="0"/>
              <a:t>студенты в период ИГА</a:t>
            </a:r>
          </a:p>
        </p:txBody>
      </p:sp>
      <p:sp>
        <p:nvSpPr>
          <p:cNvPr id="192" name="TextBox 191"/>
          <p:cNvSpPr txBox="1"/>
          <p:nvPr/>
        </p:nvSpPr>
        <p:spPr>
          <a:xfrm>
            <a:off x="251520" y="836724"/>
            <a:ext cx="2376264" cy="101566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000" b="1" dirty="0"/>
              <a:t>Категории</a:t>
            </a:r>
            <a:r>
              <a:rPr lang="ru-RU" sz="1000" dirty="0"/>
              <a:t>: </a:t>
            </a:r>
          </a:p>
          <a:p>
            <a:r>
              <a:rPr lang="ru-RU" sz="1000" dirty="0"/>
              <a:t>1.Выпускники  педагогических ВУЗов</a:t>
            </a:r>
          </a:p>
          <a:p>
            <a:r>
              <a:rPr lang="ru-RU" sz="1000" dirty="0"/>
              <a:t>2. Лица без </a:t>
            </a:r>
            <a:r>
              <a:rPr lang="ru-RU" sz="1000" dirty="0" err="1"/>
              <a:t>пед</a:t>
            </a:r>
            <a:r>
              <a:rPr lang="ru-RU" sz="1000" dirty="0"/>
              <a:t>. образ.</a:t>
            </a:r>
          </a:p>
          <a:p>
            <a:r>
              <a:rPr lang="ru-RU" sz="1000" dirty="0"/>
              <a:t>3. Лица  без опыта работы учителем</a:t>
            </a:r>
          </a:p>
          <a:p>
            <a:r>
              <a:rPr lang="ru-RU" sz="1000" dirty="0"/>
              <a:t>4. Лица с </a:t>
            </a:r>
            <a:r>
              <a:rPr lang="ru-RU" sz="1000" dirty="0" err="1"/>
              <a:t>пед</a:t>
            </a:r>
            <a:r>
              <a:rPr lang="ru-RU" sz="1000" dirty="0"/>
              <a:t>. образ, но с перерывом </a:t>
            </a:r>
            <a:br>
              <a:rPr lang="ru-RU" sz="1000" dirty="0"/>
            </a:br>
            <a:r>
              <a:rPr lang="ru-RU" sz="1000" dirty="0"/>
              <a:t>в стаже </a:t>
            </a:r>
            <a:r>
              <a:rPr lang="en-US" sz="1000" dirty="0"/>
              <a:t>&gt;</a:t>
            </a:r>
            <a:r>
              <a:rPr lang="ru-RU" sz="1000" dirty="0"/>
              <a:t> </a:t>
            </a:r>
            <a:r>
              <a:rPr lang="en-US" sz="1000" dirty="0"/>
              <a:t>5</a:t>
            </a:r>
            <a:r>
              <a:rPr lang="ru-RU" sz="1000" dirty="0"/>
              <a:t> лет</a:t>
            </a:r>
          </a:p>
        </p:txBody>
      </p:sp>
      <p:cxnSp>
        <p:nvCxnSpPr>
          <p:cNvPr id="193" name="Соединительная линия уступом 192"/>
          <p:cNvCxnSpPr/>
          <p:nvPr/>
        </p:nvCxnSpPr>
        <p:spPr>
          <a:xfrm rot="16200000" flipH="1">
            <a:off x="1228039" y="3532607"/>
            <a:ext cx="1512168" cy="584885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4" name="Соединительная линия уступом 193"/>
          <p:cNvCxnSpPr/>
          <p:nvPr/>
        </p:nvCxnSpPr>
        <p:spPr>
          <a:xfrm rot="16200000" flipH="1">
            <a:off x="719572" y="2816938"/>
            <a:ext cx="2736304" cy="792088"/>
          </a:xfrm>
          <a:prstGeom prst="bentConnector3">
            <a:avLst>
              <a:gd name="adj1" fmla="val 13514"/>
            </a:avLst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23" name="Группа 196"/>
          <p:cNvGrpSpPr/>
          <p:nvPr/>
        </p:nvGrpSpPr>
        <p:grpSpPr>
          <a:xfrm>
            <a:off x="2709123" y="4252850"/>
            <a:ext cx="576064" cy="382085"/>
            <a:chOff x="2709123" y="4252838"/>
            <a:chExt cx="576064" cy="382085"/>
          </a:xfrm>
        </p:grpSpPr>
        <p:sp>
          <p:nvSpPr>
            <p:cNvPr id="198" name="TextBox 197"/>
            <p:cNvSpPr txBox="1"/>
            <p:nvPr/>
          </p:nvSpPr>
          <p:spPr>
            <a:xfrm>
              <a:off x="2709123" y="4311758"/>
              <a:ext cx="576064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900"/>
                </a:lnSpc>
              </a:pPr>
              <a:r>
                <a:rPr lang="ru-RU" dirty="0"/>
                <a:t>А</a:t>
              </a:r>
            </a:p>
            <a:p>
              <a:pPr algn="ctr">
                <a:lnSpc>
                  <a:spcPts val="900"/>
                </a:lnSpc>
              </a:pPr>
              <a:r>
                <a:rPr lang="ru-RU" sz="1000" dirty="0" err="1"/>
                <a:t>обяз</a:t>
              </a:r>
              <a:endParaRPr lang="ru-RU" sz="1000" dirty="0"/>
            </a:p>
          </p:txBody>
        </p:sp>
        <p:sp>
          <p:nvSpPr>
            <p:cNvPr id="199" name="Овал 198"/>
            <p:cNvSpPr/>
            <p:nvPr/>
          </p:nvSpPr>
          <p:spPr>
            <a:xfrm>
              <a:off x="2805708" y="4252838"/>
              <a:ext cx="360040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5" name="Группа 208"/>
          <p:cNvGrpSpPr/>
          <p:nvPr/>
        </p:nvGrpSpPr>
        <p:grpSpPr>
          <a:xfrm>
            <a:off x="2987825" y="4149080"/>
            <a:ext cx="1872208" cy="1368152"/>
            <a:chOff x="2987824" y="4149080"/>
            <a:chExt cx="1872208" cy="1368152"/>
          </a:xfrm>
        </p:grpSpPr>
        <p:cxnSp>
          <p:nvCxnSpPr>
            <p:cNvPr id="183" name="Прямая со стрелкой 182"/>
            <p:cNvCxnSpPr/>
            <p:nvPr/>
          </p:nvCxnSpPr>
          <p:spPr>
            <a:xfrm flipV="1">
              <a:off x="3254084" y="4581128"/>
              <a:ext cx="0" cy="93610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Прямая со стрелкой 170"/>
            <p:cNvCxnSpPr/>
            <p:nvPr/>
          </p:nvCxnSpPr>
          <p:spPr>
            <a:xfrm>
              <a:off x="3275856" y="4568260"/>
              <a:ext cx="115212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8" name="TextBox 207"/>
            <p:cNvSpPr txBox="1"/>
            <p:nvPr/>
          </p:nvSpPr>
          <p:spPr>
            <a:xfrm>
              <a:off x="2987824" y="4149080"/>
              <a:ext cx="18722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00" b="1" dirty="0"/>
                <a:t>Молодой </a:t>
              </a:r>
              <a:br>
                <a:rPr lang="ru-RU" sz="1000" b="1" dirty="0"/>
              </a:br>
              <a:r>
                <a:rPr lang="ru-RU" sz="1000" b="1" dirty="0"/>
                <a:t>специалист </a:t>
              </a:r>
            </a:p>
          </p:txBody>
        </p:sp>
      </p:grpSp>
      <p:grpSp>
        <p:nvGrpSpPr>
          <p:cNvPr id="26" name="Группа 199"/>
          <p:cNvGrpSpPr/>
          <p:nvPr/>
        </p:nvGrpSpPr>
        <p:grpSpPr>
          <a:xfrm>
            <a:off x="107504" y="4365104"/>
            <a:ext cx="4255968" cy="1549492"/>
            <a:chOff x="107504" y="4365104"/>
            <a:chExt cx="4255968" cy="1549492"/>
          </a:xfrm>
        </p:grpSpPr>
        <p:sp>
          <p:nvSpPr>
            <p:cNvPr id="201" name="TextBox 200"/>
            <p:cNvSpPr txBox="1"/>
            <p:nvPr/>
          </p:nvSpPr>
          <p:spPr>
            <a:xfrm>
              <a:off x="3289374" y="4634160"/>
              <a:ext cx="107409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FontTx/>
                <a:buChar char="-"/>
              </a:pPr>
              <a:r>
                <a:rPr lang="ru-RU" sz="1400" b="1" u="sng" dirty="0">
                  <a:solidFill>
                    <a:srgbClr val="FF0000"/>
                  </a:solidFill>
                </a:rPr>
                <a:t>ЕФОМ </a:t>
              </a:r>
              <a:endParaRPr lang="ru-RU" sz="1000" b="1" u="sng" dirty="0">
                <a:solidFill>
                  <a:srgbClr val="FF0000"/>
                </a:solidFill>
              </a:endParaRPr>
            </a:p>
            <a:p>
              <a:r>
                <a:rPr lang="en-US" sz="1000" dirty="0"/>
                <a:t> </a:t>
              </a:r>
              <a:r>
                <a:rPr lang="ru-RU" sz="1000" dirty="0">
                  <a:latin typeface="Sylfaen"/>
                </a:rPr>
                <a:t>● </a:t>
              </a:r>
              <a:r>
                <a:rPr lang="ru-RU" sz="1000" dirty="0" err="1"/>
                <a:t>Предм</a:t>
              </a:r>
              <a:r>
                <a:rPr lang="ru-RU" sz="1000" dirty="0"/>
                <a:t> . К., </a:t>
              </a:r>
              <a:endParaRPr lang="en-US" sz="1000" dirty="0"/>
            </a:p>
            <a:p>
              <a:r>
                <a:rPr lang="en-US" sz="1000" dirty="0">
                  <a:latin typeface="Sylfaen"/>
                </a:rPr>
                <a:t> </a:t>
              </a:r>
              <a:r>
                <a:rPr lang="ru-RU" sz="1000" dirty="0">
                  <a:latin typeface="Sylfaen"/>
                </a:rPr>
                <a:t>●</a:t>
              </a:r>
              <a:r>
                <a:rPr lang="en-US" sz="1000" dirty="0"/>
                <a:t> </a:t>
              </a:r>
              <a:r>
                <a:rPr lang="ru-RU" sz="1000" dirty="0"/>
                <a:t>Метод. К.,</a:t>
              </a:r>
              <a:endParaRPr lang="en-US" sz="1000" dirty="0"/>
            </a:p>
            <a:p>
              <a:r>
                <a:rPr lang="en-US" sz="1000" dirty="0">
                  <a:latin typeface="Sylfaen"/>
                </a:rPr>
                <a:t> </a:t>
              </a:r>
              <a:r>
                <a:rPr lang="ru-RU" sz="1000" dirty="0">
                  <a:latin typeface="Sylfaen"/>
                </a:rPr>
                <a:t>●</a:t>
              </a:r>
              <a:r>
                <a:rPr lang="en-US" sz="1000" dirty="0"/>
                <a:t> </a:t>
              </a:r>
              <a:r>
                <a:rPr lang="ru-RU" sz="1000" dirty="0"/>
                <a:t>ПП. К.,</a:t>
              </a:r>
            </a:p>
            <a:p>
              <a:r>
                <a:rPr lang="en-US" sz="1000" dirty="0"/>
                <a:t> </a:t>
              </a:r>
              <a:r>
                <a:rPr lang="ru-RU" sz="1000" dirty="0">
                  <a:latin typeface="Sylfaen"/>
                </a:rPr>
                <a:t>● </a:t>
              </a:r>
              <a:r>
                <a:rPr lang="ru-RU" sz="1000" dirty="0"/>
                <a:t>Комм. К.</a:t>
              </a:r>
            </a:p>
          </p:txBody>
        </p:sp>
        <p:grpSp>
          <p:nvGrpSpPr>
            <p:cNvPr id="27" name="Группа 150"/>
            <p:cNvGrpSpPr/>
            <p:nvPr/>
          </p:nvGrpSpPr>
          <p:grpSpPr>
            <a:xfrm>
              <a:off x="3203848" y="4365104"/>
              <a:ext cx="318122" cy="256037"/>
              <a:chOff x="3203848" y="4365104"/>
              <a:chExt cx="318122" cy="256037"/>
            </a:xfrm>
          </p:grpSpPr>
          <p:cxnSp>
            <p:nvCxnSpPr>
              <p:cNvPr id="206" name="Прямая со стрелкой 205"/>
              <p:cNvCxnSpPr>
                <a:cxnSpLocks noChangeAspect="1"/>
              </p:cNvCxnSpPr>
              <p:nvPr/>
            </p:nvCxnSpPr>
            <p:spPr>
              <a:xfrm>
                <a:off x="3326776" y="4472157"/>
                <a:ext cx="195194" cy="148984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207" name="Овал 206"/>
              <p:cNvSpPr/>
              <p:nvPr/>
            </p:nvSpPr>
            <p:spPr>
              <a:xfrm>
                <a:off x="3203848" y="4365104"/>
                <a:ext cx="144016" cy="144016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900" dirty="0"/>
              </a:p>
            </p:txBody>
          </p:sp>
        </p:grpSp>
        <p:grpSp>
          <p:nvGrpSpPr>
            <p:cNvPr id="29" name="Группа 130"/>
            <p:cNvGrpSpPr/>
            <p:nvPr/>
          </p:nvGrpSpPr>
          <p:grpSpPr>
            <a:xfrm>
              <a:off x="107504" y="5175868"/>
              <a:ext cx="1242798" cy="738728"/>
              <a:chOff x="107504" y="5175868"/>
              <a:chExt cx="1242798" cy="738728"/>
            </a:xfrm>
          </p:grpSpPr>
          <p:sp>
            <p:nvSpPr>
              <p:cNvPr id="204" name="TextBox 203"/>
              <p:cNvSpPr txBox="1"/>
              <p:nvPr/>
            </p:nvSpPr>
            <p:spPr>
              <a:xfrm>
                <a:off x="198174" y="5175868"/>
                <a:ext cx="1152128" cy="7387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000"/>
                  </a:lnSpc>
                </a:pPr>
                <a:r>
                  <a:rPr lang="ru-RU" sz="1100" b="1" dirty="0">
                    <a:solidFill>
                      <a:srgbClr val="FF0000"/>
                    </a:solidFill>
                  </a:rPr>
                  <a:t>Центр оценки педагогических компетенций </a:t>
                </a:r>
                <a:br>
                  <a:rPr lang="ru-RU" sz="1100" b="1" dirty="0">
                    <a:solidFill>
                      <a:srgbClr val="FF0000"/>
                    </a:solidFill>
                  </a:rPr>
                </a:br>
                <a:r>
                  <a:rPr lang="ru-RU" sz="1100" b="1" dirty="0">
                    <a:solidFill>
                      <a:srgbClr val="FF0000"/>
                    </a:solidFill>
                  </a:rPr>
                  <a:t>(федеральный портал) </a:t>
                </a:r>
              </a:p>
            </p:txBody>
          </p:sp>
          <p:sp>
            <p:nvSpPr>
              <p:cNvPr id="205" name="Овал 204"/>
              <p:cNvSpPr/>
              <p:nvPr/>
            </p:nvSpPr>
            <p:spPr>
              <a:xfrm>
                <a:off x="107504" y="5265216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900" dirty="0"/>
              </a:p>
            </p:txBody>
          </p:sp>
        </p:grpSp>
      </p:grpSp>
      <p:grpSp>
        <p:nvGrpSpPr>
          <p:cNvPr id="30" name="Группа 210"/>
          <p:cNvGrpSpPr/>
          <p:nvPr/>
        </p:nvGrpSpPr>
        <p:grpSpPr>
          <a:xfrm>
            <a:off x="3059832" y="5589240"/>
            <a:ext cx="1512168" cy="1009328"/>
            <a:chOff x="3059832" y="5589240"/>
            <a:chExt cx="1512168" cy="1009328"/>
          </a:xfrm>
        </p:grpSpPr>
        <p:sp>
          <p:nvSpPr>
            <p:cNvPr id="212" name="Правая фигурная скобка 211"/>
            <p:cNvSpPr/>
            <p:nvPr/>
          </p:nvSpPr>
          <p:spPr>
            <a:xfrm rot="5400000">
              <a:off x="3635244" y="5244404"/>
              <a:ext cx="433351" cy="1152128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3" name="TextBox 212"/>
            <p:cNvSpPr txBox="1"/>
            <p:nvPr/>
          </p:nvSpPr>
          <p:spPr>
            <a:xfrm>
              <a:off x="3059832" y="6044570"/>
              <a:ext cx="1512168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900"/>
                </a:lnSpc>
              </a:pPr>
              <a:r>
                <a:rPr lang="ru-RU" sz="1000" b="1" dirty="0"/>
                <a:t>СУПЕРВИЗИЯ</a:t>
              </a:r>
              <a:r>
                <a:rPr lang="ru-RU" sz="1000" dirty="0"/>
                <a:t> </a:t>
              </a:r>
              <a:br>
                <a:rPr lang="ru-RU" sz="1000" dirty="0"/>
              </a:br>
              <a:r>
                <a:rPr lang="ru-RU" sz="1000" dirty="0"/>
                <a:t>со стороны наставника</a:t>
              </a:r>
              <a:r>
                <a:rPr lang="en-US" sz="1000" dirty="0"/>
                <a:t/>
              </a:r>
              <a:br>
                <a:rPr lang="en-US" sz="1000" dirty="0"/>
              </a:br>
              <a:r>
                <a:rPr lang="ru-RU" sz="900" dirty="0"/>
                <a:t>(устранение выявленных дефицитов)</a:t>
              </a:r>
              <a:endParaRPr lang="ru-RU" sz="1000" dirty="0"/>
            </a:p>
          </p:txBody>
        </p:sp>
        <p:sp>
          <p:nvSpPr>
            <p:cNvPr id="215" name="Прямоугольник 214"/>
            <p:cNvSpPr/>
            <p:nvPr/>
          </p:nvSpPr>
          <p:spPr>
            <a:xfrm>
              <a:off x="3563888" y="5589240"/>
              <a:ext cx="548548" cy="25391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1050" b="1" dirty="0"/>
                <a:t>3 года</a:t>
              </a:r>
            </a:p>
          </p:txBody>
        </p:sp>
      </p:grpSp>
      <p:grpSp>
        <p:nvGrpSpPr>
          <p:cNvPr id="31" name="Группа 217"/>
          <p:cNvGrpSpPr/>
          <p:nvPr/>
        </p:nvGrpSpPr>
        <p:grpSpPr>
          <a:xfrm>
            <a:off x="4381377" y="3573022"/>
            <a:ext cx="1486768" cy="2070379"/>
            <a:chOff x="4381376" y="3573016"/>
            <a:chExt cx="1486768" cy="2070379"/>
          </a:xfrm>
        </p:grpSpPr>
        <p:sp>
          <p:nvSpPr>
            <p:cNvPr id="220" name="TextBox 219"/>
            <p:cNvSpPr txBox="1"/>
            <p:nvPr/>
          </p:nvSpPr>
          <p:spPr>
            <a:xfrm>
              <a:off x="4427984" y="3789041"/>
              <a:ext cx="1440160" cy="18543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000" dirty="0"/>
                <a:t>– </a:t>
              </a:r>
              <a:r>
                <a:rPr lang="ru-RU" sz="1400" b="1" u="sng" dirty="0">
                  <a:solidFill>
                    <a:srgbClr val="FF0000"/>
                  </a:solidFill>
                </a:rPr>
                <a:t>ЕФОМ </a:t>
              </a:r>
              <a:endParaRPr lang="ru-RU" sz="1000" b="1" u="sng" dirty="0">
                <a:solidFill>
                  <a:srgbClr val="FF0000"/>
                </a:solidFill>
              </a:endParaRPr>
            </a:p>
            <a:p>
              <a:r>
                <a:rPr lang="en-US" sz="1000" dirty="0"/>
                <a:t> </a:t>
              </a:r>
              <a:r>
                <a:rPr lang="ru-RU" sz="1000" dirty="0">
                  <a:latin typeface="Sylfaen"/>
                </a:rPr>
                <a:t>● </a:t>
              </a:r>
              <a:r>
                <a:rPr lang="ru-RU" sz="1000" dirty="0" err="1"/>
                <a:t>Предм</a:t>
              </a:r>
              <a:r>
                <a:rPr lang="ru-RU" sz="1000" dirty="0"/>
                <a:t> . К., </a:t>
              </a:r>
              <a:endParaRPr lang="en-US" sz="1000" dirty="0"/>
            </a:p>
            <a:p>
              <a:r>
                <a:rPr lang="en-US" sz="1000" dirty="0"/>
                <a:t> </a:t>
              </a:r>
              <a:r>
                <a:rPr lang="ru-RU" sz="1000" dirty="0">
                  <a:latin typeface="Sylfaen"/>
                </a:rPr>
                <a:t>● </a:t>
              </a:r>
              <a:r>
                <a:rPr lang="ru-RU" sz="1000" dirty="0"/>
                <a:t>Метод. К.,</a:t>
              </a:r>
              <a:endParaRPr lang="en-US" sz="1000" dirty="0"/>
            </a:p>
            <a:p>
              <a:r>
                <a:rPr lang="en-US" sz="1000" dirty="0"/>
                <a:t> </a:t>
              </a:r>
              <a:r>
                <a:rPr lang="ru-RU" sz="1000" dirty="0">
                  <a:latin typeface="Sylfaen"/>
                </a:rPr>
                <a:t>● </a:t>
              </a:r>
              <a:r>
                <a:rPr lang="ru-RU" sz="1000" dirty="0"/>
                <a:t>ПП. К.,</a:t>
              </a:r>
            </a:p>
            <a:p>
              <a:r>
                <a:rPr lang="en-US" sz="1000" dirty="0"/>
                <a:t> </a:t>
              </a:r>
              <a:r>
                <a:rPr lang="ru-RU" sz="1000" dirty="0">
                  <a:latin typeface="Sylfaen"/>
                </a:rPr>
                <a:t>● </a:t>
              </a:r>
              <a:r>
                <a:rPr lang="ru-RU" sz="1000" dirty="0"/>
                <a:t>Комм. К.</a:t>
              </a:r>
            </a:p>
            <a:p>
              <a:r>
                <a:rPr lang="ru-RU" sz="1000" dirty="0"/>
                <a:t>– </a:t>
              </a:r>
              <a:r>
                <a:rPr lang="ru-RU" sz="1000" b="1" dirty="0">
                  <a:solidFill>
                    <a:srgbClr val="FF0000"/>
                  </a:solidFill>
                </a:rPr>
                <a:t>СПРАВКА</a:t>
              </a:r>
              <a:br>
                <a:rPr lang="ru-RU" sz="1000" b="1" dirty="0">
                  <a:solidFill>
                    <a:srgbClr val="FF0000"/>
                  </a:solidFill>
                </a:rPr>
              </a:br>
              <a:r>
                <a:rPr lang="ru-RU" sz="1000" b="1" dirty="0">
                  <a:solidFill>
                    <a:srgbClr val="FF0000"/>
                  </a:solidFill>
                </a:rPr>
                <a:t>работодателя </a:t>
              </a:r>
              <a:br>
                <a:rPr lang="ru-RU" sz="1000" b="1" dirty="0">
                  <a:solidFill>
                    <a:srgbClr val="FF0000"/>
                  </a:solidFill>
                </a:rPr>
              </a:br>
              <a:r>
                <a:rPr lang="ru-RU" sz="1050" b="1" dirty="0"/>
                <a:t>+</a:t>
              </a:r>
              <a:r>
                <a:rPr lang="en-US" sz="1000" dirty="0"/>
                <a:t> </a:t>
              </a:r>
              <a:r>
                <a:rPr lang="ru-RU" sz="1000" dirty="0"/>
                <a:t>учет мнения выпускников</a:t>
              </a:r>
            </a:p>
            <a:p>
              <a:r>
                <a:rPr lang="ru-RU" sz="1000" dirty="0"/>
                <a:t>– </a:t>
              </a:r>
              <a:r>
                <a:rPr lang="ru-RU" sz="1000" b="1" dirty="0">
                  <a:solidFill>
                    <a:srgbClr val="FF0000"/>
                  </a:solidFill>
                </a:rPr>
                <a:t>ОБРАЗОВАТ. РЕЗ-ТЫ </a:t>
              </a:r>
              <a:r>
                <a:rPr lang="ru-RU" sz="1000" dirty="0"/>
                <a:t>( за посл. 5 лет)</a:t>
              </a:r>
            </a:p>
          </p:txBody>
        </p:sp>
        <p:grpSp>
          <p:nvGrpSpPr>
            <p:cNvPr id="224" name="Группа 151"/>
            <p:cNvGrpSpPr/>
            <p:nvPr/>
          </p:nvGrpSpPr>
          <p:grpSpPr>
            <a:xfrm>
              <a:off x="4381376" y="3573016"/>
              <a:ext cx="288032" cy="288032"/>
              <a:chOff x="4381376" y="3573016"/>
              <a:chExt cx="288032" cy="288032"/>
            </a:xfrm>
          </p:grpSpPr>
          <p:cxnSp>
            <p:nvCxnSpPr>
              <p:cNvPr id="222" name="Прямая со стрелкой 221"/>
              <p:cNvCxnSpPr>
                <a:stCxn id="223" idx="5"/>
              </p:cNvCxnSpPr>
              <p:nvPr/>
            </p:nvCxnSpPr>
            <p:spPr>
              <a:xfrm>
                <a:off x="4504301" y="3695941"/>
                <a:ext cx="165107" cy="165107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223" name="Овал 222"/>
              <p:cNvSpPr/>
              <p:nvPr/>
            </p:nvSpPr>
            <p:spPr>
              <a:xfrm>
                <a:off x="4381376" y="3573016"/>
                <a:ext cx="144016" cy="144016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900" dirty="0"/>
              </a:p>
            </p:txBody>
          </p:sp>
        </p:grpSp>
      </p:grpSp>
      <p:grpSp>
        <p:nvGrpSpPr>
          <p:cNvPr id="225" name="Группа 237"/>
          <p:cNvGrpSpPr/>
          <p:nvPr/>
        </p:nvGrpSpPr>
        <p:grpSpPr>
          <a:xfrm>
            <a:off x="2987824" y="1700808"/>
            <a:ext cx="2016224" cy="2016224"/>
            <a:chOff x="2987824" y="1700808"/>
            <a:chExt cx="2016224" cy="2016224"/>
          </a:xfrm>
        </p:grpSpPr>
        <p:cxnSp>
          <p:nvCxnSpPr>
            <p:cNvPr id="239" name="Соединительная линия уступом 238"/>
            <p:cNvCxnSpPr/>
            <p:nvPr/>
          </p:nvCxnSpPr>
          <p:spPr>
            <a:xfrm rot="16200000" flipH="1">
              <a:off x="3167844" y="2528900"/>
              <a:ext cx="1872208" cy="504056"/>
            </a:xfrm>
            <a:prstGeom prst="bentConnector3">
              <a:avLst>
                <a:gd name="adj1" fmla="val 112795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0" name="TextBox 239"/>
            <p:cNvSpPr txBox="1"/>
            <p:nvPr/>
          </p:nvSpPr>
          <p:spPr>
            <a:xfrm>
              <a:off x="2987824" y="1700808"/>
              <a:ext cx="2016224" cy="707886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000" b="1" dirty="0"/>
                <a:t>Категории</a:t>
              </a:r>
              <a:r>
                <a:rPr lang="ru-RU" sz="1000" dirty="0"/>
                <a:t>: </a:t>
              </a:r>
            </a:p>
            <a:p>
              <a:r>
                <a:rPr lang="ru-RU" sz="1000" dirty="0"/>
                <a:t>1.Молодые специалисты</a:t>
              </a:r>
            </a:p>
            <a:p>
              <a:r>
                <a:rPr lang="ru-RU" sz="1000" dirty="0"/>
                <a:t>2. Учителя, подтверждающие соответствие должности учителя</a:t>
              </a:r>
            </a:p>
          </p:txBody>
        </p:sp>
      </p:grpSp>
      <p:grpSp>
        <p:nvGrpSpPr>
          <p:cNvPr id="226" name="Группа 258"/>
          <p:cNvGrpSpPr/>
          <p:nvPr/>
        </p:nvGrpSpPr>
        <p:grpSpPr>
          <a:xfrm>
            <a:off x="5652120" y="2656790"/>
            <a:ext cx="1944216" cy="2572410"/>
            <a:chOff x="5652120" y="2656790"/>
            <a:chExt cx="1944216" cy="2572410"/>
          </a:xfrm>
        </p:grpSpPr>
        <p:grpSp>
          <p:nvGrpSpPr>
            <p:cNvPr id="227" name="Группа 192"/>
            <p:cNvGrpSpPr/>
            <p:nvPr/>
          </p:nvGrpSpPr>
          <p:grpSpPr>
            <a:xfrm>
              <a:off x="5652120" y="2656790"/>
              <a:ext cx="1944216" cy="2572410"/>
              <a:chOff x="5652120" y="2656790"/>
              <a:chExt cx="1944216" cy="2572410"/>
            </a:xfrm>
          </p:grpSpPr>
          <p:sp>
            <p:nvSpPr>
              <p:cNvPr id="262" name="TextBox 261"/>
              <p:cNvSpPr txBox="1"/>
              <p:nvPr/>
            </p:nvSpPr>
            <p:spPr>
              <a:xfrm>
                <a:off x="5770474" y="3150019"/>
                <a:ext cx="1255242" cy="2975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800"/>
                  </a:lnSpc>
                </a:pPr>
                <a:r>
                  <a:rPr lang="ru-RU" sz="1000" dirty="0"/>
                  <a:t>Действ. </a:t>
                </a:r>
                <a:br>
                  <a:rPr lang="ru-RU" sz="1000" dirty="0"/>
                </a:br>
                <a:r>
                  <a:rPr lang="ru-RU" sz="1000" dirty="0"/>
                  <a:t>модель  </a:t>
                </a:r>
                <a:r>
                  <a:rPr lang="ru-RU" dirty="0"/>
                  <a:t>А</a:t>
                </a:r>
                <a:endParaRPr lang="ru-RU" sz="1200" dirty="0"/>
              </a:p>
            </p:txBody>
          </p:sp>
          <p:grpSp>
            <p:nvGrpSpPr>
              <p:cNvPr id="228" name="Группа 191"/>
              <p:cNvGrpSpPr/>
              <p:nvPr/>
            </p:nvGrpSpPr>
            <p:grpSpPr>
              <a:xfrm>
                <a:off x="5652120" y="2656790"/>
                <a:ext cx="1944216" cy="2572410"/>
                <a:chOff x="5652120" y="2656790"/>
                <a:chExt cx="1944216" cy="2572410"/>
              </a:xfrm>
            </p:grpSpPr>
            <p:grpSp>
              <p:nvGrpSpPr>
                <p:cNvPr id="229" name="Группа 148"/>
                <p:cNvGrpSpPr/>
                <p:nvPr/>
              </p:nvGrpSpPr>
              <p:grpSpPr>
                <a:xfrm>
                  <a:off x="5652120" y="2656790"/>
                  <a:ext cx="1944216" cy="693732"/>
                  <a:chOff x="5652120" y="2656790"/>
                  <a:chExt cx="1944216" cy="693732"/>
                </a:xfrm>
              </p:grpSpPr>
              <p:cxnSp>
                <p:nvCxnSpPr>
                  <p:cNvPr id="266" name="Прямая со стрелкой 265"/>
                  <p:cNvCxnSpPr/>
                  <p:nvPr/>
                </p:nvCxnSpPr>
                <p:spPr>
                  <a:xfrm>
                    <a:off x="6438250" y="2774458"/>
                    <a:ext cx="360040" cy="576064"/>
                  </a:xfrm>
                  <a:prstGeom prst="straightConnector1">
                    <a:avLst/>
                  </a:prstGeom>
                  <a:ln>
                    <a:solidFill>
                      <a:srgbClr val="00B050"/>
                    </a:solidFill>
                    <a:tailEnd type="arrow"/>
                  </a:ln>
                </p:spPr>
                <p:style>
                  <a:lnRef idx="2">
                    <a:schemeClr val="accent2"/>
                  </a:lnRef>
                  <a:fillRef idx="0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7" name="Прямая соединительная линия 266"/>
                  <p:cNvCxnSpPr/>
                  <p:nvPr/>
                </p:nvCxnSpPr>
                <p:spPr>
                  <a:xfrm>
                    <a:off x="5796136" y="2780928"/>
                    <a:ext cx="648072" cy="0"/>
                  </a:xfrm>
                  <a:prstGeom prst="line">
                    <a:avLst/>
                  </a:prstGeom>
                  <a:ln>
                    <a:solidFill>
                      <a:srgbClr val="00B050"/>
                    </a:solidFill>
                  </a:ln>
                </p:spPr>
                <p:style>
                  <a:lnRef idx="2">
                    <a:schemeClr val="accent3"/>
                  </a:lnRef>
                  <a:fillRef idx="0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68" name="Овал 267"/>
                  <p:cNvSpPr/>
                  <p:nvPr/>
                </p:nvSpPr>
                <p:spPr>
                  <a:xfrm>
                    <a:off x="5652120" y="2708920"/>
                    <a:ext cx="144016" cy="144016"/>
                  </a:xfrm>
                  <a:prstGeom prst="ellipse">
                    <a:avLst/>
                  </a:prstGeom>
                  <a:solidFill>
                    <a:srgbClr val="00B05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sz="900" dirty="0"/>
                  </a:p>
                </p:txBody>
              </p:sp>
              <p:cxnSp>
                <p:nvCxnSpPr>
                  <p:cNvPr id="269" name="Прямая со стрелкой 268"/>
                  <p:cNvCxnSpPr/>
                  <p:nvPr/>
                </p:nvCxnSpPr>
                <p:spPr>
                  <a:xfrm flipH="1">
                    <a:off x="6084168" y="2780928"/>
                    <a:ext cx="360040" cy="360040"/>
                  </a:xfrm>
                  <a:prstGeom prst="straightConnector1">
                    <a:avLst/>
                  </a:prstGeom>
                  <a:ln>
                    <a:solidFill>
                      <a:srgbClr val="00B050"/>
                    </a:solidFill>
                    <a:tailEnd type="arrow"/>
                  </a:ln>
                </p:spPr>
                <p:style>
                  <a:lnRef idx="2">
                    <a:schemeClr val="accent2"/>
                  </a:lnRef>
                  <a:fillRef idx="0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70" name="TextBox 269"/>
                  <p:cNvSpPr txBox="1"/>
                  <p:nvPr/>
                </p:nvSpPr>
                <p:spPr>
                  <a:xfrm>
                    <a:off x="5868144" y="2656790"/>
                    <a:ext cx="1728192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ru-RU" sz="1200" b="1" dirty="0">
                        <a:solidFill>
                          <a:srgbClr val="002060"/>
                        </a:solidFill>
                      </a:rPr>
                      <a:t>ВЫБОР</a:t>
                    </a:r>
                  </a:p>
                </p:txBody>
              </p:sp>
            </p:grpSp>
            <p:sp>
              <p:nvSpPr>
                <p:cNvPr id="265" name="TextBox 264"/>
                <p:cNvSpPr txBox="1"/>
                <p:nvPr/>
              </p:nvSpPr>
              <p:spPr>
                <a:xfrm>
                  <a:off x="5781777" y="3382541"/>
                  <a:ext cx="1382511" cy="184665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sz="1000" dirty="0"/>
                    <a:t>             – </a:t>
                  </a:r>
                  <a:r>
                    <a:rPr lang="ru-RU" sz="1400" b="1" u="sng" dirty="0">
                      <a:solidFill>
                        <a:srgbClr val="FF0000"/>
                      </a:solidFill>
                    </a:rPr>
                    <a:t>ЕФОМ </a:t>
                  </a:r>
                  <a:endParaRPr lang="ru-RU" sz="1000" b="1" u="sng" dirty="0">
                    <a:solidFill>
                      <a:srgbClr val="FF0000"/>
                    </a:solidFill>
                  </a:endParaRPr>
                </a:p>
                <a:p>
                  <a:pPr algn="ctr"/>
                  <a:r>
                    <a:rPr lang="ru-RU" sz="1000" dirty="0"/>
                    <a:t>               </a:t>
                  </a:r>
                  <a:r>
                    <a:rPr lang="ru-RU" sz="1000" dirty="0">
                      <a:latin typeface="Sylfaen"/>
                    </a:rPr>
                    <a:t>●</a:t>
                  </a:r>
                  <a:r>
                    <a:rPr lang="ru-RU" sz="1000" dirty="0"/>
                    <a:t>Метод. К., </a:t>
                  </a:r>
                  <a:br>
                    <a:rPr lang="ru-RU" sz="1000" dirty="0"/>
                  </a:br>
                  <a:r>
                    <a:rPr lang="ru-RU" sz="1000" dirty="0"/>
                    <a:t> </a:t>
                  </a:r>
                  <a:r>
                    <a:rPr lang="en-US" sz="1000" dirty="0"/>
                    <a:t>        </a:t>
                  </a:r>
                  <a:r>
                    <a:rPr lang="ru-RU" sz="1000" dirty="0">
                      <a:latin typeface="Sylfaen"/>
                    </a:rPr>
                    <a:t>● </a:t>
                  </a:r>
                  <a:r>
                    <a:rPr lang="ru-RU" sz="1000" dirty="0"/>
                    <a:t>ПП. К.,</a:t>
                  </a:r>
                </a:p>
                <a:p>
                  <a:pPr algn="ctr"/>
                  <a:r>
                    <a:rPr lang="ru-RU" sz="1000" dirty="0"/>
                    <a:t> </a:t>
                  </a:r>
                  <a:r>
                    <a:rPr lang="en-US" sz="1000" dirty="0"/>
                    <a:t>            </a:t>
                  </a:r>
                  <a:r>
                    <a:rPr lang="ru-RU" sz="1000" dirty="0">
                      <a:latin typeface="Sylfaen"/>
                    </a:rPr>
                    <a:t>● </a:t>
                  </a:r>
                  <a:r>
                    <a:rPr lang="ru-RU" sz="1000" dirty="0"/>
                    <a:t>Комм. К.</a:t>
                  </a:r>
                </a:p>
                <a:p>
                  <a:pPr algn="ctr"/>
                  <a:r>
                    <a:rPr lang="en-US" sz="1000" dirty="0"/>
                    <a:t>        </a:t>
                  </a:r>
                  <a:r>
                    <a:rPr lang="ru-RU" sz="1000" dirty="0"/>
                    <a:t> – </a:t>
                  </a:r>
                  <a:r>
                    <a:rPr lang="ru-RU" sz="1000" b="1" dirty="0">
                      <a:solidFill>
                        <a:srgbClr val="FF0000"/>
                      </a:solidFill>
                    </a:rPr>
                    <a:t>СПРАВКА</a:t>
                  </a:r>
                  <a:br>
                    <a:rPr lang="ru-RU" sz="1000" b="1" dirty="0">
                      <a:solidFill>
                        <a:srgbClr val="FF0000"/>
                      </a:solidFill>
                    </a:rPr>
                  </a:br>
                  <a:r>
                    <a:rPr lang="ru-RU" sz="1000" b="1" dirty="0">
                      <a:solidFill>
                        <a:srgbClr val="FF0000"/>
                      </a:solidFill>
                    </a:rPr>
                    <a:t>          работодателя </a:t>
                  </a:r>
                  <a:br>
                    <a:rPr lang="ru-RU" sz="1000" b="1" dirty="0">
                      <a:solidFill>
                        <a:srgbClr val="FF0000"/>
                      </a:solidFill>
                    </a:rPr>
                  </a:br>
                  <a:r>
                    <a:rPr lang="ru-RU" sz="1000" b="1" dirty="0">
                      <a:solidFill>
                        <a:srgbClr val="FF0000"/>
                      </a:solidFill>
                    </a:rPr>
                    <a:t>       </a:t>
                  </a:r>
                  <a:r>
                    <a:rPr lang="en-US" sz="1000" b="1" dirty="0">
                      <a:solidFill>
                        <a:srgbClr val="FF0000"/>
                      </a:solidFill>
                    </a:rPr>
                    <a:t>   </a:t>
                  </a:r>
                  <a:r>
                    <a:rPr lang="en-US" sz="1050" b="1" dirty="0">
                      <a:solidFill>
                        <a:srgbClr val="FF0000"/>
                      </a:solidFill>
                    </a:rPr>
                    <a:t> </a:t>
                  </a:r>
                  <a:r>
                    <a:rPr lang="ru-RU" sz="1050" b="1" dirty="0"/>
                    <a:t>+</a:t>
                  </a:r>
                  <a:r>
                    <a:rPr lang="en-US" sz="1050" b="1" dirty="0"/>
                    <a:t> </a:t>
                  </a:r>
                  <a:r>
                    <a:rPr lang="ru-RU" sz="1000" dirty="0"/>
                    <a:t>учет мнения                  </a:t>
                  </a:r>
                  <a:br>
                    <a:rPr lang="ru-RU" sz="1000" dirty="0"/>
                  </a:br>
                  <a:r>
                    <a:rPr lang="ru-RU" sz="1000" dirty="0"/>
                    <a:t>          </a:t>
                  </a:r>
                  <a:r>
                    <a:rPr lang="en-US" sz="1000" dirty="0"/>
                    <a:t>  </a:t>
                  </a:r>
                  <a:r>
                    <a:rPr lang="ru-RU" sz="1000" dirty="0"/>
                    <a:t>выпускников</a:t>
                  </a:r>
                </a:p>
                <a:p>
                  <a:pPr algn="ctr"/>
                  <a:r>
                    <a:rPr lang="ru-RU" sz="1000" dirty="0"/>
                    <a:t> </a:t>
                  </a:r>
                  <a:r>
                    <a:rPr lang="en-US" sz="1000" dirty="0"/>
                    <a:t>            </a:t>
                  </a:r>
                  <a:r>
                    <a:rPr lang="ru-RU" sz="1000" dirty="0"/>
                    <a:t>– </a:t>
                  </a:r>
                  <a:r>
                    <a:rPr lang="ru-RU" sz="1000" b="1" dirty="0">
                      <a:solidFill>
                        <a:srgbClr val="FF0000"/>
                      </a:solidFill>
                    </a:rPr>
                    <a:t>ОБРАЗОВАТ. </a:t>
                  </a:r>
                  <a:br>
                    <a:rPr lang="ru-RU" sz="1000" b="1" dirty="0">
                      <a:solidFill>
                        <a:srgbClr val="FF0000"/>
                      </a:solidFill>
                    </a:rPr>
                  </a:br>
                  <a:r>
                    <a:rPr lang="ru-RU" sz="1000" b="1" dirty="0">
                      <a:solidFill>
                        <a:srgbClr val="FF0000"/>
                      </a:solidFill>
                    </a:rPr>
                    <a:t>               РЕЗ-ТЫ </a:t>
                  </a:r>
                  <a:br>
                    <a:rPr lang="ru-RU" sz="1000" b="1" dirty="0">
                      <a:solidFill>
                        <a:srgbClr val="FF0000"/>
                      </a:solidFill>
                    </a:rPr>
                  </a:br>
                  <a:r>
                    <a:rPr lang="ru-RU" sz="1000" b="1" dirty="0">
                      <a:solidFill>
                        <a:srgbClr val="FF0000"/>
                      </a:solidFill>
                    </a:rPr>
                    <a:t>            </a:t>
                  </a:r>
                  <a:r>
                    <a:rPr lang="ru-RU" sz="1000" dirty="0"/>
                    <a:t>(за посл. 5 лет)</a:t>
                  </a:r>
                </a:p>
              </p:txBody>
            </p:sp>
          </p:grpSp>
        </p:grpSp>
        <p:sp>
          <p:nvSpPr>
            <p:cNvPr id="261" name="Овал 260"/>
            <p:cNvSpPr/>
            <p:nvPr/>
          </p:nvSpPr>
          <p:spPr>
            <a:xfrm>
              <a:off x="6925951" y="3284984"/>
              <a:ext cx="108000" cy="1080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900" dirty="0"/>
            </a:p>
          </p:txBody>
        </p:sp>
      </p:grpSp>
      <p:grpSp>
        <p:nvGrpSpPr>
          <p:cNvPr id="230" name="Группа 270"/>
          <p:cNvGrpSpPr/>
          <p:nvPr/>
        </p:nvGrpSpPr>
        <p:grpSpPr>
          <a:xfrm>
            <a:off x="0" y="6113572"/>
            <a:ext cx="1463863" cy="683254"/>
            <a:chOff x="0" y="6113572"/>
            <a:chExt cx="1463863" cy="683254"/>
          </a:xfrm>
        </p:grpSpPr>
        <p:grpSp>
          <p:nvGrpSpPr>
            <p:cNvPr id="231" name="Группа 143"/>
            <p:cNvGrpSpPr/>
            <p:nvPr/>
          </p:nvGrpSpPr>
          <p:grpSpPr>
            <a:xfrm>
              <a:off x="169573" y="6113572"/>
              <a:ext cx="648072" cy="324036"/>
              <a:chOff x="3851920" y="1916832"/>
              <a:chExt cx="1146170" cy="641602"/>
            </a:xfrm>
          </p:grpSpPr>
          <p:cxnSp>
            <p:nvCxnSpPr>
              <p:cNvPr id="274" name="Прямая со стрелкой 273"/>
              <p:cNvCxnSpPr/>
              <p:nvPr/>
            </p:nvCxnSpPr>
            <p:spPr>
              <a:xfrm>
                <a:off x="4638050" y="1982370"/>
                <a:ext cx="360040" cy="576064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75" name="Прямая соединительная линия 274"/>
              <p:cNvCxnSpPr/>
              <p:nvPr/>
            </p:nvCxnSpPr>
            <p:spPr>
              <a:xfrm>
                <a:off x="3995936" y="1988840"/>
                <a:ext cx="648072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276" name="Овал 275"/>
              <p:cNvSpPr/>
              <p:nvPr/>
            </p:nvSpPr>
            <p:spPr>
              <a:xfrm>
                <a:off x="3851920" y="1916832"/>
                <a:ext cx="144016" cy="144016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900" dirty="0"/>
              </a:p>
            </p:txBody>
          </p:sp>
          <p:cxnSp>
            <p:nvCxnSpPr>
              <p:cNvPr id="277" name="Прямая со стрелкой 276"/>
              <p:cNvCxnSpPr/>
              <p:nvPr/>
            </p:nvCxnSpPr>
            <p:spPr>
              <a:xfrm flipH="1">
                <a:off x="4283968" y="1988840"/>
                <a:ext cx="360040" cy="360040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273" name="Прямоугольник 272"/>
            <p:cNvSpPr/>
            <p:nvPr/>
          </p:nvSpPr>
          <p:spPr>
            <a:xfrm>
              <a:off x="0" y="6381328"/>
              <a:ext cx="1463863" cy="4154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1050" b="1" dirty="0"/>
                <a:t>Переходный период  </a:t>
              </a:r>
              <a:br>
                <a:rPr lang="ru-RU" sz="1050" b="1" dirty="0"/>
              </a:br>
              <a:r>
                <a:rPr lang="ru-RU" sz="1050" b="1" dirty="0"/>
                <a:t>- 5 лет</a:t>
              </a:r>
            </a:p>
          </p:txBody>
        </p:sp>
      </p:grpSp>
      <p:grpSp>
        <p:nvGrpSpPr>
          <p:cNvPr id="232" name="Группа 277"/>
          <p:cNvGrpSpPr/>
          <p:nvPr/>
        </p:nvGrpSpPr>
        <p:grpSpPr>
          <a:xfrm>
            <a:off x="6948266" y="1858292"/>
            <a:ext cx="2165919" cy="2578820"/>
            <a:chOff x="6948264" y="1858292"/>
            <a:chExt cx="2165919" cy="2578820"/>
          </a:xfrm>
        </p:grpSpPr>
        <p:cxnSp>
          <p:nvCxnSpPr>
            <p:cNvPr id="279" name="Прямая соединительная линия 278"/>
            <p:cNvCxnSpPr>
              <a:stCxn id="287" idx="6"/>
            </p:cNvCxnSpPr>
            <p:nvPr/>
          </p:nvCxnSpPr>
          <p:spPr>
            <a:xfrm>
              <a:off x="7092280" y="1988840"/>
              <a:ext cx="799708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280" name="Овал 279"/>
            <p:cNvSpPr/>
            <p:nvPr/>
          </p:nvSpPr>
          <p:spPr>
            <a:xfrm>
              <a:off x="8316416" y="2492896"/>
              <a:ext cx="108000" cy="1080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900" dirty="0"/>
            </a:p>
          </p:txBody>
        </p:sp>
        <p:grpSp>
          <p:nvGrpSpPr>
            <p:cNvPr id="233" name="Группа 194"/>
            <p:cNvGrpSpPr/>
            <p:nvPr/>
          </p:nvGrpSpPr>
          <p:grpSpPr>
            <a:xfrm>
              <a:off x="6948264" y="1858292"/>
              <a:ext cx="2165919" cy="2578820"/>
              <a:chOff x="6948264" y="1858292"/>
              <a:chExt cx="2165919" cy="2578820"/>
            </a:xfrm>
          </p:grpSpPr>
          <p:sp>
            <p:nvSpPr>
              <p:cNvPr id="282" name="TextBox 281"/>
              <p:cNvSpPr txBox="1"/>
              <p:nvPr/>
            </p:nvSpPr>
            <p:spPr>
              <a:xfrm>
                <a:off x="7136840" y="2350531"/>
                <a:ext cx="1255242" cy="2975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800"/>
                  </a:lnSpc>
                </a:pPr>
                <a:r>
                  <a:rPr lang="ru-RU" sz="1000" dirty="0"/>
                  <a:t>Действ. </a:t>
                </a:r>
                <a:br>
                  <a:rPr lang="ru-RU" sz="1000" dirty="0"/>
                </a:br>
                <a:r>
                  <a:rPr lang="ru-RU" sz="1000" dirty="0"/>
                  <a:t>модель  </a:t>
                </a:r>
                <a:r>
                  <a:rPr lang="ru-RU" dirty="0"/>
                  <a:t>А</a:t>
                </a:r>
                <a:endParaRPr lang="ru-RU" sz="2800" dirty="0"/>
              </a:p>
            </p:txBody>
          </p:sp>
          <p:sp>
            <p:nvSpPr>
              <p:cNvPr id="283" name="TextBox 282"/>
              <p:cNvSpPr txBox="1"/>
              <p:nvPr/>
            </p:nvSpPr>
            <p:spPr>
              <a:xfrm>
                <a:off x="7221937" y="2590453"/>
                <a:ext cx="1382511" cy="18466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000" dirty="0"/>
                  <a:t>            – </a:t>
                </a:r>
                <a:r>
                  <a:rPr lang="ru-RU" sz="1400" b="1" u="sng" dirty="0">
                    <a:solidFill>
                      <a:srgbClr val="FF0000"/>
                    </a:solidFill>
                  </a:rPr>
                  <a:t>ЕФОМ </a:t>
                </a:r>
                <a:endParaRPr lang="ru-RU" sz="1000" b="1" u="sng" dirty="0">
                  <a:solidFill>
                    <a:srgbClr val="FF0000"/>
                  </a:solidFill>
                </a:endParaRPr>
              </a:p>
              <a:p>
                <a:pPr algn="ctr"/>
                <a:r>
                  <a:rPr lang="en-US" sz="1000" dirty="0"/>
                  <a:t>              </a:t>
                </a:r>
                <a:r>
                  <a:rPr lang="ru-RU" sz="1000" dirty="0"/>
                  <a:t> </a:t>
                </a:r>
                <a:r>
                  <a:rPr lang="ru-RU" sz="1000" dirty="0">
                    <a:latin typeface="Sylfaen"/>
                  </a:rPr>
                  <a:t>● </a:t>
                </a:r>
                <a:r>
                  <a:rPr lang="ru-RU" sz="1000" dirty="0"/>
                  <a:t>Метод. К., </a:t>
                </a:r>
                <a:br>
                  <a:rPr lang="ru-RU" sz="1000" dirty="0"/>
                </a:br>
                <a:r>
                  <a:rPr lang="ru-RU" sz="1000" dirty="0"/>
                  <a:t> </a:t>
                </a:r>
                <a:r>
                  <a:rPr lang="en-US" sz="1000" dirty="0"/>
                  <a:t>       </a:t>
                </a:r>
                <a:r>
                  <a:rPr lang="ru-RU" sz="1000" dirty="0">
                    <a:latin typeface="Sylfaen"/>
                  </a:rPr>
                  <a:t>● </a:t>
                </a:r>
                <a:r>
                  <a:rPr lang="ru-RU" sz="1000" dirty="0"/>
                  <a:t>ПП. К.,</a:t>
                </a:r>
              </a:p>
              <a:p>
                <a:pPr algn="ctr"/>
                <a:r>
                  <a:rPr lang="ru-RU" sz="1000" dirty="0"/>
                  <a:t> </a:t>
                </a:r>
                <a:r>
                  <a:rPr lang="en-US" sz="1000" dirty="0"/>
                  <a:t>           </a:t>
                </a:r>
                <a:r>
                  <a:rPr lang="ru-RU" sz="1000" dirty="0">
                    <a:latin typeface="Sylfaen"/>
                  </a:rPr>
                  <a:t>● </a:t>
                </a:r>
                <a:r>
                  <a:rPr lang="ru-RU" sz="1000" dirty="0"/>
                  <a:t>Комм. К.</a:t>
                </a:r>
              </a:p>
              <a:p>
                <a:pPr algn="ctr"/>
                <a:r>
                  <a:rPr lang="ru-RU" sz="1000" dirty="0"/>
                  <a:t> </a:t>
                </a:r>
                <a:r>
                  <a:rPr lang="en-US" sz="1000" dirty="0"/>
                  <a:t>       </a:t>
                </a:r>
                <a:r>
                  <a:rPr lang="ru-RU" sz="1000" dirty="0"/>
                  <a:t>– </a:t>
                </a:r>
                <a:r>
                  <a:rPr lang="ru-RU" sz="1000" b="1" dirty="0">
                    <a:solidFill>
                      <a:srgbClr val="FF0000"/>
                    </a:solidFill>
                  </a:rPr>
                  <a:t>СПРАВКА</a:t>
                </a:r>
                <a:br>
                  <a:rPr lang="ru-RU" sz="1000" b="1" dirty="0">
                    <a:solidFill>
                      <a:srgbClr val="FF0000"/>
                    </a:solidFill>
                  </a:rPr>
                </a:br>
                <a:r>
                  <a:rPr lang="ru-RU" sz="1000" b="1" dirty="0">
                    <a:solidFill>
                      <a:srgbClr val="FF0000"/>
                    </a:solidFill>
                  </a:rPr>
                  <a:t>              работодателя </a:t>
                </a:r>
                <a:br>
                  <a:rPr lang="ru-RU" sz="1000" b="1" dirty="0">
                    <a:solidFill>
                      <a:srgbClr val="FF0000"/>
                    </a:solidFill>
                  </a:rPr>
                </a:br>
                <a:r>
                  <a:rPr lang="ru-RU" sz="1000" b="1" dirty="0">
                    <a:solidFill>
                      <a:srgbClr val="FF0000"/>
                    </a:solidFill>
                  </a:rPr>
                  <a:t>       </a:t>
                </a:r>
                <a:r>
                  <a:rPr lang="en-US" sz="1000" b="1" dirty="0">
                    <a:solidFill>
                      <a:srgbClr val="FF0000"/>
                    </a:solidFill>
                  </a:rPr>
                  <a:t>       </a:t>
                </a:r>
                <a:r>
                  <a:rPr lang="ru-RU" sz="1000" dirty="0"/>
                  <a:t> </a:t>
                </a:r>
                <a:r>
                  <a:rPr lang="ru-RU" sz="1050" b="1" dirty="0"/>
                  <a:t>+</a:t>
                </a:r>
                <a:r>
                  <a:rPr lang="ru-RU" sz="1000" dirty="0"/>
                  <a:t> учет мнения                  </a:t>
                </a:r>
                <a:br>
                  <a:rPr lang="ru-RU" sz="1000" dirty="0"/>
                </a:br>
                <a:r>
                  <a:rPr lang="ru-RU" sz="1000" dirty="0"/>
                  <a:t>         </a:t>
                </a:r>
                <a:r>
                  <a:rPr lang="en-US" sz="1000" dirty="0"/>
                  <a:t>      </a:t>
                </a:r>
                <a:r>
                  <a:rPr lang="ru-RU" sz="1000" dirty="0"/>
                  <a:t> выпускников </a:t>
                </a:r>
              </a:p>
              <a:p>
                <a:pPr algn="ctr"/>
                <a:r>
                  <a:rPr lang="ru-RU" sz="1000" dirty="0"/>
                  <a:t> </a:t>
                </a:r>
                <a:r>
                  <a:rPr lang="en-US" sz="1000" dirty="0"/>
                  <a:t>             </a:t>
                </a:r>
                <a:r>
                  <a:rPr lang="ru-RU" sz="1000" dirty="0"/>
                  <a:t>– </a:t>
                </a:r>
                <a:r>
                  <a:rPr lang="ru-RU" sz="1000" b="1" dirty="0">
                    <a:solidFill>
                      <a:srgbClr val="FF0000"/>
                    </a:solidFill>
                  </a:rPr>
                  <a:t>ОБРАЗОВАТ. </a:t>
                </a:r>
                <a:br>
                  <a:rPr lang="ru-RU" sz="1000" b="1" dirty="0">
                    <a:solidFill>
                      <a:srgbClr val="FF0000"/>
                    </a:solidFill>
                  </a:rPr>
                </a:br>
                <a:r>
                  <a:rPr lang="ru-RU" sz="1000" b="1" dirty="0">
                    <a:solidFill>
                      <a:srgbClr val="FF0000"/>
                    </a:solidFill>
                  </a:rPr>
                  <a:t>               РЕЗ-ТЫ </a:t>
                </a:r>
                <a:br>
                  <a:rPr lang="ru-RU" sz="1000" b="1" dirty="0">
                    <a:solidFill>
                      <a:srgbClr val="FF0000"/>
                    </a:solidFill>
                  </a:rPr>
                </a:br>
                <a:r>
                  <a:rPr lang="ru-RU" sz="1000" b="1" dirty="0">
                    <a:solidFill>
                      <a:srgbClr val="FF0000"/>
                    </a:solidFill>
                  </a:rPr>
                  <a:t>            </a:t>
                </a:r>
                <a:r>
                  <a:rPr lang="ru-RU" sz="1000" dirty="0"/>
                  <a:t>(за посл. 5 лет)</a:t>
                </a:r>
              </a:p>
            </p:txBody>
          </p:sp>
          <p:grpSp>
            <p:nvGrpSpPr>
              <p:cNvPr id="234" name="Группа 149"/>
              <p:cNvGrpSpPr/>
              <p:nvPr/>
            </p:nvGrpSpPr>
            <p:grpSpPr>
              <a:xfrm>
                <a:off x="6948264" y="1858292"/>
                <a:ext cx="2165919" cy="706612"/>
                <a:chOff x="6948264" y="1858292"/>
                <a:chExt cx="2165919" cy="706612"/>
              </a:xfrm>
            </p:grpSpPr>
            <p:cxnSp>
              <p:nvCxnSpPr>
                <p:cNvPr id="285" name="Прямая со стрелкой 284"/>
                <p:cNvCxnSpPr/>
                <p:nvPr/>
              </p:nvCxnSpPr>
              <p:spPr>
                <a:xfrm flipH="1">
                  <a:off x="7524328" y="1988840"/>
                  <a:ext cx="360040" cy="360040"/>
                </a:xfrm>
                <a:prstGeom prst="straightConnector1">
                  <a:avLst/>
                </a:prstGeom>
                <a:ln>
                  <a:solidFill>
                    <a:srgbClr val="00B050"/>
                  </a:solidFill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86" name="Прямая со стрелкой 285"/>
                <p:cNvCxnSpPr/>
                <p:nvPr/>
              </p:nvCxnSpPr>
              <p:spPr>
                <a:xfrm>
                  <a:off x="7884368" y="1988840"/>
                  <a:ext cx="360040" cy="576064"/>
                </a:xfrm>
                <a:prstGeom prst="straightConnector1">
                  <a:avLst/>
                </a:prstGeom>
                <a:ln>
                  <a:solidFill>
                    <a:srgbClr val="00B050"/>
                  </a:solidFill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287" name="Овал 286"/>
                <p:cNvSpPr/>
                <p:nvPr/>
              </p:nvSpPr>
              <p:spPr>
                <a:xfrm>
                  <a:off x="6948264" y="1916832"/>
                  <a:ext cx="144016" cy="144016"/>
                </a:xfrm>
                <a:prstGeom prst="ellipse">
                  <a:avLst/>
                </a:prstGeom>
                <a:solidFill>
                  <a:srgbClr val="00B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900" dirty="0"/>
                </a:p>
              </p:txBody>
            </p:sp>
            <p:sp>
              <p:nvSpPr>
                <p:cNvPr id="288" name="TextBox 287"/>
                <p:cNvSpPr txBox="1"/>
                <p:nvPr/>
              </p:nvSpPr>
              <p:spPr>
                <a:xfrm>
                  <a:off x="7385991" y="1858292"/>
                  <a:ext cx="1728192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sz="1200" b="1" dirty="0">
                      <a:solidFill>
                        <a:srgbClr val="002060"/>
                      </a:solidFill>
                    </a:rPr>
                    <a:t>ВЫБОР</a:t>
                  </a:r>
                </a:p>
              </p:txBody>
            </p:sp>
          </p:grpSp>
        </p:grpSp>
      </p:grpSp>
      <p:grpSp>
        <p:nvGrpSpPr>
          <p:cNvPr id="235" name="Группа 288"/>
          <p:cNvGrpSpPr/>
          <p:nvPr/>
        </p:nvGrpSpPr>
        <p:grpSpPr>
          <a:xfrm>
            <a:off x="4283974" y="5589253"/>
            <a:ext cx="4536503" cy="710207"/>
            <a:chOff x="4283968" y="5589241"/>
            <a:chExt cx="4536503" cy="710207"/>
          </a:xfrm>
        </p:grpSpPr>
        <p:sp>
          <p:nvSpPr>
            <p:cNvPr id="290" name="Правая фигурная скобка 289"/>
            <p:cNvSpPr/>
            <p:nvPr/>
          </p:nvSpPr>
          <p:spPr>
            <a:xfrm rot="5400000">
              <a:off x="6404555" y="3619254"/>
              <a:ext cx="445930" cy="4385903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1" name="TextBox 290"/>
            <p:cNvSpPr txBox="1"/>
            <p:nvPr/>
          </p:nvSpPr>
          <p:spPr>
            <a:xfrm>
              <a:off x="4283968" y="5899338"/>
              <a:ext cx="396833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00" dirty="0"/>
                <a:t>Самодиагностика + ДПО по выявленным дефицитам</a:t>
              </a:r>
            </a:p>
            <a:p>
              <a:pPr algn="ctr"/>
              <a:r>
                <a:rPr lang="ru-RU" sz="1000" dirty="0"/>
                <a:t> при содействии </a:t>
              </a:r>
              <a:r>
                <a:rPr lang="ru-RU" sz="1000" b="1" dirty="0"/>
                <a:t>Ассоциаций</a:t>
              </a:r>
              <a:r>
                <a:rPr lang="ru-RU" sz="1000" dirty="0"/>
                <a:t> ( предметных, выпускников и др.)</a:t>
              </a:r>
            </a:p>
          </p:txBody>
        </p:sp>
        <p:sp>
          <p:nvSpPr>
            <p:cNvPr id="292" name="Овал 291"/>
            <p:cNvSpPr/>
            <p:nvPr/>
          </p:nvSpPr>
          <p:spPr>
            <a:xfrm>
              <a:off x="4687138" y="5974670"/>
              <a:ext cx="108000" cy="1080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900" dirty="0"/>
            </a:p>
          </p:txBody>
        </p:sp>
      </p:grpSp>
      <p:grpSp>
        <p:nvGrpSpPr>
          <p:cNvPr id="236" name="Группа 292"/>
          <p:cNvGrpSpPr/>
          <p:nvPr/>
        </p:nvGrpSpPr>
        <p:grpSpPr>
          <a:xfrm>
            <a:off x="4644011" y="6315671"/>
            <a:ext cx="3240358" cy="322093"/>
            <a:chOff x="4499992" y="6381328"/>
            <a:chExt cx="3600400" cy="371994"/>
          </a:xfrm>
        </p:grpSpPr>
        <p:sp>
          <p:nvSpPr>
            <p:cNvPr id="294" name="Прямоугольник 293"/>
            <p:cNvSpPr/>
            <p:nvPr/>
          </p:nvSpPr>
          <p:spPr>
            <a:xfrm>
              <a:off x="4534400" y="6460067"/>
              <a:ext cx="623747" cy="2932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1050" b="1" dirty="0" err="1"/>
                <a:t>КИМы</a:t>
              </a:r>
              <a:endParaRPr lang="ru-RU" sz="1050" b="1" dirty="0"/>
            </a:p>
          </p:txBody>
        </p:sp>
        <p:sp>
          <p:nvSpPr>
            <p:cNvPr id="295" name="Прямоугольник 294"/>
            <p:cNvSpPr/>
            <p:nvPr/>
          </p:nvSpPr>
          <p:spPr>
            <a:xfrm>
              <a:off x="5243600" y="6460067"/>
              <a:ext cx="936104" cy="2932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050" b="1" dirty="0"/>
                <a:t>Эксперты</a:t>
              </a:r>
            </a:p>
          </p:txBody>
        </p:sp>
        <p:sp>
          <p:nvSpPr>
            <p:cNvPr id="296" name="Овал 295"/>
            <p:cNvSpPr/>
            <p:nvPr/>
          </p:nvSpPr>
          <p:spPr>
            <a:xfrm>
              <a:off x="5270896" y="6525344"/>
              <a:ext cx="108000" cy="1080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900" dirty="0"/>
            </a:p>
          </p:txBody>
        </p:sp>
        <p:sp>
          <p:nvSpPr>
            <p:cNvPr id="297" name="Овал 296"/>
            <p:cNvSpPr/>
            <p:nvPr/>
          </p:nvSpPr>
          <p:spPr>
            <a:xfrm>
              <a:off x="4499992" y="6525344"/>
              <a:ext cx="108000" cy="1080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900" dirty="0"/>
            </a:p>
          </p:txBody>
        </p:sp>
        <p:sp>
          <p:nvSpPr>
            <p:cNvPr id="298" name="Прямоугольник 297"/>
            <p:cNvSpPr/>
            <p:nvPr/>
          </p:nvSpPr>
          <p:spPr>
            <a:xfrm>
              <a:off x="5868144" y="6460067"/>
              <a:ext cx="2232248" cy="2932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050" b="1" dirty="0"/>
                <a:t>В составе </a:t>
              </a:r>
              <a:r>
                <a:rPr lang="ru-RU" sz="1050" b="1" dirty="0" err="1"/>
                <a:t>Атт.комиссии</a:t>
              </a:r>
              <a:endParaRPr lang="ru-RU" sz="1050" b="1" dirty="0"/>
            </a:p>
          </p:txBody>
        </p:sp>
        <p:cxnSp>
          <p:nvCxnSpPr>
            <p:cNvPr id="299" name="Прямая со стрелкой 298"/>
            <p:cNvCxnSpPr/>
            <p:nvPr/>
          </p:nvCxnSpPr>
          <p:spPr>
            <a:xfrm flipH="1">
              <a:off x="5004048" y="6381328"/>
              <a:ext cx="1080120" cy="1440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Прямая со стрелкой 299"/>
            <p:cNvCxnSpPr/>
            <p:nvPr/>
          </p:nvCxnSpPr>
          <p:spPr>
            <a:xfrm flipH="1">
              <a:off x="5868144" y="6381328"/>
              <a:ext cx="216024" cy="1440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Прямая со стрелкой 300"/>
            <p:cNvCxnSpPr/>
            <p:nvPr/>
          </p:nvCxnSpPr>
          <p:spPr>
            <a:xfrm>
              <a:off x="6084168" y="6381328"/>
              <a:ext cx="432048" cy="1440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7" name="Группа 314"/>
          <p:cNvGrpSpPr/>
          <p:nvPr/>
        </p:nvGrpSpPr>
        <p:grpSpPr>
          <a:xfrm>
            <a:off x="2555778" y="3356992"/>
            <a:ext cx="1224136" cy="553998"/>
            <a:chOff x="2555776" y="3356992"/>
            <a:chExt cx="1224136" cy="553998"/>
          </a:xfrm>
        </p:grpSpPr>
        <p:sp>
          <p:nvSpPr>
            <p:cNvPr id="210" name="TextBox 209"/>
            <p:cNvSpPr txBox="1"/>
            <p:nvPr/>
          </p:nvSpPr>
          <p:spPr>
            <a:xfrm>
              <a:off x="2555776" y="3356992"/>
              <a:ext cx="1224136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00" b="1" dirty="0"/>
                <a:t>Сертификат</a:t>
              </a:r>
              <a:r>
                <a:rPr lang="ru-RU" sz="1000" dirty="0"/>
                <a:t> допуска к </a:t>
              </a:r>
              <a:r>
                <a:rPr lang="ru-RU" sz="1000" dirty="0" err="1"/>
                <a:t>пед.деятельности</a:t>
              </a:r>
              <a:endParaRPr lang="ru-RU" sz="1000" dirty="0"/>
            </a:p>
          </p:txBody>
        </p:sp>
        <p:sp>
          <p:nvSpPr>
            <p:cNvPr id="314" name="Овал 313"/>
            <p:cNvSpPr>
              <a:spLocks noChangeAspect="1"/>
            </p:cNvSpPr>
            <p:nvPr/>
          </p:nvSpPr>
          <p:spPr>
            <a:xfrm>
              <a:off x="2555776" y="3761055"/>
              <a:ext cx="72000" cy="72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900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307337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2846A2B3-AA04-4109-994E-B2C54DEEB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5351" y="554250"/>
            <a:ext cx="5599612" cy="10459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</a:pP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b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«Создание и внедрение модели аттестации педагогических работников на основе оценки их квалификации в соответствии с требованиями профессионального стандарта педагога и федеральных государственных образовательных стандартов общего образования»</a:t>
            </a:r>
            <a:endParaRPr lang="ru-RU" sz="1700" b="1" dirty="0">
              <a:solidFill>
                <a:srgbClr val="1F4E79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51F761-0479-47BF-946B-84DC67427E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026" y="475874"/>
            <a:ext cx="861048" cy="1124327"/>
          </a:xfrm>
          <a:prstGeom prst="rect">
            <a:avLst/>
          </a:prstGeom>
        </p:spPr>
      </p:pic>
      <p:pic>
        <p:nvPicPr>
          <p:cNvPr id="7" name="Рисунок 6" descr="Изображение выглядит как внутренний, стена, игрушка&#10;&#10;Описание создано с высокой степенью достоверности">
            <a:extLst>
              <a:ext uri="{FF2B5EF4-FFF2-40B4-BE49-F238E27FC236}">
                <a16:creationId xmlns="" xmlns:a16="http://schemas.microsoft.com/office/drawing/2014/main" id="{ADEA8070-36FD-4301-A675-3442817FC5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14" y="412631"/>
            <a:ext cx="970572" cy="112432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657714" y="2060849"/>
            <a:ext cx="76853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психолого-педагогических </a:t>
            </a:r>
            <a:r>
              <a:rPr lang="ru-RU" sz="36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компетенций:</a:t>
            </a:r>
            <a:endParaRPr lang="ru-RU" sz="36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3429000"/>
            <a:ext cx="76853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sz="32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индивидуализации обучения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32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формирования универсальных </a:t>
            </a:r>
            <a:br>
              <a:rPr lang="ru-RU" sz="32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учебных действий обучающихся</a:t>
            </a:r>
          </a:p>
        </p:txBody>
      </p:sp>
    </p:spTree>
    <p:extLst>
      <p:ext uri="{BB962C8B-B14F-4D97-AF65-F5344CB8AC3E}">
        <p14:creationId xmlns="" xmlns:p14="http://schemas.microsoft.com/office/powerpoint/2010/main" val="32875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2846A2B3-AA04-4109-994E-B2C54DEEB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5351" y="554250"/>
            <a:ext cx="5599612" cy="10459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</a:pP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b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«Создание и внедрение модели аттестации педагогических работников на основе оценки их квалификации в соответствии с требованиями профессионального стандарта педагога и федеральных государственных образовательных стандартов общего образования»</a:t>
            </a:r>
            <a:endParaRPr lang="ru-RU" sz="1700" b="1" dirty="0">
              <a:solidFill>
                <a:srgbClr val="1F4E79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51F761-0479-47BF-946B-84DC67427E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026" y="475874"/>
            <a:ext cx="861048" cy="1124327"/>
          </a:xfrm>
          <a:prstGeom prst="rect">
            <a:avLst/>
          </a:prstGeom>
        </p:spPr>
      </p:pic>
      <p:pic>
        <p:nvPicPr>
          <p:cNvPr id="7" name="Рисунок 6" descr="Изображение выглядит как внутренний, стена, игрушка&#10;&#10;Описание создано с высокой степенью достоверности">
            <a:extLst>
              <a:ext uri="{FF2B5EF4-FFF2-40B4-BE49-F238E27FC236}">
                <a16:creationId xmlns="" xmlns:a16="http://schemas.microsoft.com/office/drawing/2014/main" id="{ADEA8070-36FD-4301-A675-3442817FC5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14" y="412631"/>
            <a:ext cx="970572" cy="112432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683568" y="1844824"/>
            <a:ext cx="76853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коммуникативных </a:t>
            </a:r>
            <a:r>
              <a:rPr lang="ru-RU" sz="3600" b="1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компетенций:</a:t>
            </a:r>
            <a:endParaRPr lang="ru-RU" sz="36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3284984"/>
            <a:ext cx="768536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sz="32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  <a:r>
              <a:rPr lang="ru-RU" sz="32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воспитательных аспектов </a:t>
            </a:r>
            <a:br>
              <a:rPr lang="ru-RU" sz="32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педагогической деятельности</a:t>
            </a:r>
            <a:endParaRPr lang="ru-RU" sz="3200" dirty="0">
              <a:solidFill>
                <a:srgbClr val="1F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ru-RU" sz="3200" dirty="0">
                <a:solidFill>
                  <a:srgbClr val="1F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создания мотивирующей образовательной среды</a:t>
            </a:r>
          </a:p>
        </p:txBody>
      </p:sp>
    </p:spTree>
    <p:extLst>
      <p:ext uri="{BB962C8B-B14F-4D97-AF65-F5344CB8AC3E}">
        <p14:creationId xmlns="" xmlns:p14="http://schemas.microsoft.com/office/powerpoint/2010/main" val="32875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2846A2B3-AA04-4109-994E-B2C54DEEB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5351" y="554250"/>
            <a:ext cx="5599612" cy="10459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</a:pP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b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«Создание и внедрение модели аттестации педагогических работников на основе оценки их квалификации в соответствии с требованиями профессионального стандарта педагога и федеральных государственных образовательных стандартов общего образования»</a:t>
            </a:r>
            <a:endParaRPr lang="ru-RU" sz="1700" b="1" dirty="0">
              <a:solidFill>
                <a:srgbClr val="1F4E79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51F761-0479-47BF-946B-84DC67427E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026" y="475874"/>
            <a:ext cx="861048" cy="1124327"/>
          </a:xfrm>
          <a:prstGeom prst="rect">
            <a:avLst/>
          </a:prstGeom>
        </p:spPr>
      </p:pic>
      <p:pic>
        <p:nvPicPr>
          <p:cNvPr id="7" name="Рисунок 6" descr="Изображение выглядит как внутренний, стена, игрушка&#10;&#10;Описание создано с высокой степенью достоверности">
            <a:extLst>
              <a:ext uri="{FF2B5EF4-FFF2-40B4-BE49-F238E27FC236}">
                <a16:creationId xmlns="" xmlns:a16="http://schemas.microsoft.com/office/drawing/2014/main" id="{ADEA8070-36FD-4301-A675-3442817FC5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14" y="412631"/>
            <a:ext cx="970572" cy="1124326"/>
          </a:xfrm>
          <a:prstGeom prst="rect">
            <a:avLst/>
          </a:prstGeom>
        </p:spPr>
      </p:pic>
      <p:sp>
        <p:nvSpPr>
          <p:cNvPr id="8" name="Объект 2"/>
          <p:cNvSpPr txBox="1">
            <a:spLocks/>
          </p:cNvSpPr>
          <p:nvPr/>
        </p:nvSpPr>
        <p:spPr bwMode="auto">
          <a:xfrm>
            <a:off x="141412" y="1611909"/>
            <a:ext cx="8712968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3538" indent="-363538" algn="just" eaLnBrk="1" hangingPunct="1">
              <a:buFont typeface="Arial" charset="0"/>
              <a:buNone/>
            </a:pPr>
            <a:r>
              <a:rPr lang="ru-RU" alt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alt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alt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оценки сформированности компетенции на уровне действий проводится </a:t>
            </a:r>
            <a:r>
              <a:rPr lang="ru-RU" alt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анализ образца профессиональной деятельности учителя</a:t>
            </a:r>
            <a:r>
              <a:rPr lang="ru-RU" alt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который включает в себя:</a:t>
            </a:r>
          </a:p>
          <a:p>
            <a:pPr marL="363538" indent="-363538" algn="just" eaLnBrk="1" hangingPunct="1">
              <a:buFont typeface="Arial" charset="0"/>
              <a:buChar char="•"/>
            </a:pPr>
            <a:r>
              <a:rPr lang="ru-RU" alt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план (конспект) урока,</a:t>
            </a:r>
          </a:p>
          <a:p>
            <a:pPr marL="363538" indent="-363538" algn="just" eaLnBrk="1" hangingPunct="1">
              <a:buFont typeface="Arial" charset="0"/>
              <a:buChar char="•"/>
            </a:pPr>
            <a:r>
              <a:rPr lang="ru-RU" altLang="ru-RU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видеоурок</a:t>
            </a:r>
            <a:r>
              <a:rPr lang="ru-RU" alt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 указанными в нем видеофрагментами, иллюстрирующими проверяемые компетенции,</a:t>
            </a:r>
          </a:p>
          <a:p>
            <a:pPr marL="363538" indent="-363538" algn="just" eaLnBrk="1" hangingPunct="1">
              <a:buFont typeface="Arial" charset="0"/>
              <a:buChar char="•"/>
            </a:pPr>
            <a:r>
              <a:rPr lang="ru-RU" alt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образцы самостоятельной работы обучающегося </a:t>
            </a:r>
            <a:r>
              <a:rPr lang="ru-RU" altLang="ru-RU" sz="1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(с оцениванием этих работ </a:t>
            </a:r>
            <a:r>
              <a:rPr lang="ru-RU" altLang="ru-RU" sz="1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учителем</a:t>
            </a:r>
            <a:r>
              <a:rPr lang="ru-RU" altLang="ru-RU" sz="1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),</a:t>
            </a:r>
            <a:endParaRPr lang="ru-RU" alt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3538" indent="-363538" algn="just" eaLnBrk="1" hangingPunct="1">
              <a:buFont typeface="Arial" charset="0"/>
              <a:buChar char="•"/>
            </a:pPr>
            <a:r>
              <a:rPr lang="ru-RU" alt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рефлексивный </a:t>
            </a:r>
            <a:r>
              <a:rPr lang="ru-RU" alt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самоотчет</a:t>
            </a:r>
            <a:r>
              <a:rPr lang="ru-RU" alt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7938" indent="-7938" algn="just"/>
            <a:r>
              <a:rPr lang="ru-RU" alt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alt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Сформированность </a:t>
            </a:r>
            <a:r>
              <a:rPr lang="ru-RU" alt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компетенции в части профессиональных знаний и </a:t>
            </a:r>
            <a:r>
              <a:rPr lang="ru-RU" alt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суждений </a:t>
            </a:r>
            <a:r>
              <a:rPr lang="ru-RU" alt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проверяется в </a:t>
            </a:r>
            <a:r>
              <a:rPr lang="ru-RU" alt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решении кейсов (педагогических задач и ситуаций), </a:t>
            </a:r>
            <a:r>
              <a:rPr lang="ru-RU" alt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направленных на оценку профессионального мышления педагогов.</a:t>
            </a:r>
            <a:endParaRPr lang="ru-RU" altLang="ru-RU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3538" indent="-363538" eaLnBrk="1" hangingPunct="1">
              <a:buFont typeface="Arial" charset="0"/>
              <a:buNone/>
            </a:pPr>
            <a:endParaRPr lang="ru-RU" alt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3538" indent="-363538" eaLnBrk="1" hangingPunct="1">
              <a:buFont typeface="Arial" charset="0"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51520" y="4930134"/>
            <a:ext cx="8748464" cy="147732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Учитель</a:t>
            </a:r>
            <a:r>
              <a:rPr lang="ru-RU" alt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проходящий оценку квалификации по </a:t>
            </a:r>
            <a:r>
              <a:rPr lang="ru-RU" alt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ЕФОМ, </a:t>
            </a:r>
            <a:r>
              <a:rPr lang="ru-RU" alt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может выбрать </a:t>
            </a:r>
            <a:r>
              <a:rPr lang="ru-RU" alt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оценку </a:t>
            </a:r>
            <a:r>
              <a:rPr lang="ru-RU" alt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сформированности одной ее составляющей на </a:t>
            </a:r>
            <a:r>
              <a:rPr lang="ru-RU" alt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основе </a:t>
            </a:r>
            <a:r>
              <a:rPr lang="ru-RU" alt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анализа </a:t>
            </a:r>
            <a:r>
              <a:rPr lang="ru-RU" alt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образца профессиональной деятельности </a:t>
            </a:r>
            <a:r>
              <a:rPr lang="ru-RU" alt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педагога  </a:t>
            </a:r>
            <a:r>
              <a:rPr lang="ru-RU" alt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  </a:t>
            </a:r>
            <a:r>
              <a:rPr lang="ru-RU" alt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решения </a:t>
            </a:r>
            <a:r>
              <a:rPr lang="ru-RU" alt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кейса</a:t>
            </a:r>
            <a:r>
              <a:rPr lang="ru-RU" alt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Тогда </a:t>
            </a:r>
            <a:r>
              <a:rPr lang="ru-RU" alt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оценка другой составляющей компетенции проводится по невыбранному в первом случае элементу.</a:t>
            </a:r>
            <a:endParaRPr lang="ru-RU" altLang="ru-RU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875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1786</TotalTime>
  <Words>1652</Words>
  <Application>Microsoft Office PowerPoint</Application>
  <PresentationFormat>Экран (4:3)</PresentationFormat>
  <Paragraphs>375</Paragraphs>
  <Slides>37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Milehinav</dc:creator>
  <cp:lastModifiedBy>Milehinav</cp:lastModifiedBy>
  <cp:revision>182</cp:revision>
  <dcterms:created xsi:type="dcterms:W3CDTF">2015-10-19T09:18:05Z</dcterms:created>
  <dcterms:modified xsi:type="dcterms:W3CDTF">2018-05-17T17:34:48Z</dcterms:modified>
</cp:coreProperties>
</file>